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8"/>
  </p:notesMasterIdLst>
  <p:sldIdLst>
    <p:sldId id="256" r:id="rId5"/>
    <p:sldId id="269" r:id="rId6"/>
    <p:sldId id="277" r:id="rId7"/>
    <p:sldId id="287" r:id="rId8"/>
    <p:sldId id="278" r:id="rId9"/>
    <p:sldId id="279" r:id="rId10"/>
    <p:sldId id="280" r:id="rId11"/>
    <p:sldId id="281" r:id="rId12"/>
    <p:sldId id="282" r:id="rId13"/>
    <p:sldId id="283" r:id="rId14"/>
    <p:sldId id="284" r:id="rId15"/>
    <p:sldId id="285" r:id="rId16"/>
    <p:sldId id="286"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8C2322C-F519-0B8E-BD81-34E47441A18C}" v="53" dt="2026-07-16T03:25:56.39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8268" autoAdjust="0"/>
  </p:normalViewPr>
  <p:slideViewPr>
    <p:cSldViewPr snapToGrid="0">
      <p:cViewPr varScale="1">
        <p:scale>
          <a:sx n="56" d="100"/>
          <a:sy n="56" d="100"/>
        </p:scale>
        <p:origin x="475" y="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SG"/>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80C892-B10D-4E5F-B07E-1FA0C1A5BB60}" type="datetimeFigureOut">
              <a:rPr lang="en-SG" smtClean="0"/>
              <a:t>31/7/2026</a:t>
            </a:fld>
            <a:endParaRPr lang="en-SG"/>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SG"/>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SG"/>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AA8226-FDEA-4F34-9813-6821903E7EF9}" type="slidenum">
              <a:rPr lang="en-SG" smtClean="0"/>
              <a:t>‹#›</a:t>
            </a:fld>
            <a:endParaRPr lang="en-SG"/>
          </a:p>
        </p:txBody>
      </p:sp>
    </p:spTree>
    <p:extLst>
      <p:ext uri="{BB962C8B-B14F-4D97-AF65-F5344CB8AC3E}">
        <p14:creationId xmlns:p14="http://schemas.microsoft.com/office/powerpoint/2010/main" val="9259388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45AA8226-FDEA-4F34-9813-6821903E7EF9}" type="slidenum">
              <a:rPr lang="en-SG" smtClean="0"/>
              <a:t>4</a:t>
            </a:fld>
            <a:endParaRPr lang="en-SG"/>
          </a:p>
        </p:txBody>
      </p:sp>
    </p:spTree>
    <p:extLst>
      <p:ext uri="{BB962C8B-B14F-4D97-AF65-F5344CB8AC3E}">
        <p14:creationId xmlns:p14="http://schemas.microsoft.com/office/powerpoint/2010/main" val="17591455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73A6A-3BCF-5A66-0E98-380996994B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7DDA1C-186F-631D-F52E-1B65894B37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74472E-C5FB-416D-7E8C-6E71A8F80EB1}"/>
              </a:ext>
            </a:extLst>
          </p:cNvPr>
          <p:cNvSpPr>
            <a:spLocks noGrp="1"/>
          </p:cNvSpPr>
          <p:nvPr>
            <p:ph type="body" idx="1"/>
          </p:nvPr>
        </p:nvSpPr>
        <p:spPr/>
        <p:txBody>
          <a:bodyPr/>
          <a:lstStyle/>
          <a:p>
            <a:pPr marL="0" indent="0" rtl="0" fontAlgn="base">
              <a:buFont typeface="Arial" panose="020B0604020202020204" pitchFamily="34" charset="0"/>
              <a:buNone/>
            </a:pPr>
            <a:endParaRPr lang="en-US" sz="1200" b="0" i="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53FD4259-1795-56F0-B5A7-CC6491A00934}"/>
              </a:ext>
            </a:extLst>
          </p:cNvPr>
          <p:cNvSpPr>
            <a:spLocks noGrp="1"/>
          </p:cNvSpPr>
          <p:nvPr>
            <p:ph type="sldNum" sz="quarter" idx="5"/>
          </p:nvPr>
        </p:nvSpPr>
        <p:spPr/>
        <p:txBody>
          <a:bodyPr/>
          <a:lstStyle/>
          <a:p>
            <a:fld id="{45AA8226-FDEA-4F34-9813-6821903E7EF9}" type="slidenum">
              <a:rPr lang="en-SG" smtClean="0"/>
              <a:t>13</a:t>
            </a:fld>
            <a:endParaRPr lang="en-SG"/>
          </a:p>
        </p:txBody>
      </p:sp>
    </p:spTree>
    <p:extLst>
      <p:ext uri="{BB962C8B-B14F-4D97-AF65-F5344CB8AC3E}">
        <p14:creationId xmlns:p14="http://schemas.microsoft.com/office/powerpoint/2010/main" val="3875292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dirty="0"/>
              <a:t>Basic details of the submission. ​</a:t>
            </a:r>
          </a:p>
          <a:p>
            <a:pPr marL="171450" indent="-171450" fontAlgn="base">
              <a:buFont typeface="Arial" panose="020B0604020202020204" pitchFamily="34" charset="0"/>
              <a:buChar char="•"/>
            </a:pPr>
            <a:r>
              <a:rPr lang="en-US" dirty="0"/>
              <a:t>Campaign (short-term)  ​</a:t>
            </a:r>
          </a:p>
          <a:p>
            <a:pPr marL="171450" indent="-171450" fontAlgn="base">
              <a:buFont typeface="Arial" panose="020B0604020202020204" pitchFamily="34" charset="0"/>
              <a:buChar char="•"/>
            </a:pPr>
            <a:r>
              <a:rPr lang="en-US" dirty="0" err="1"/>
              <a:t>Programme</a:t>
            </a:r>
            <a:r>
              <a:rPr lang="en-US" dirty="0"/>
              <a:t> (ongoing)  ​</a:t>
            </a:r>
          </a:p>
          <a:p>
            <a:pPr marL="171450" indent="-171450" fontAlgn="base">
              <a:buFont typeface="Arial" panose="020B0604020202020204" pitchFamily="34" charset="0"/>
              <a:buChar char="•"/>
            </a:pPr>
            <a:r>
              <a:rPr lang="en-US" dirty="0"/>
              <a:t>Project duration (start and end date)  ​</a:t>
            </a:r>
          </a:p>
          <a:p>
            <a:pPr marL="171450" indent="-171450" fontAlgn="base">
              <a:buFont typeface="Arial" panose="020B0604020202020204" pitchFamily="34" charset="0"/>
              <a:buChar char="•"/>
            </a:pPr>
            <a:r>
              <a:rPr lang="en-US" dirty="0"/>
              <a:t>Target community (who the initiative was designed for) </a:t>
            </a:r>
          </a:p>
          <a:p>
            <a:endParaRPr lang="en-SG" dirty="0"/>
          </a:p>
        </p:txBody>
      </p:sp>
      <p:sp>
        <p:nvSpPr>
          <p:cNvPr id="4" name="Slide Number Placeholder 3"/>
          <p:cNvSpPr>
            <a:spLocks noGrp="1"/>
          </p:cNvSpPr>
          <p:nvPr>
            <p:ph type="sldNum" sz="quarter" idx="5"/>
          </p:nvPr>
        </p:nvSpPr>
        <p:spPr/>
        <p:txBody>
          <a:bodyPr/>
          <a:lstStyle/>
          <a:p>
            <a:fld id="{45AA8226-FDEA-4F34-9813-6821903E7EF9}" type="slidenum">
              <a:rPr lang="en-SG" smtClean="0"/>
              <a:t>5</a:t>
            </a:fld>
            <a:endParaRPr lang="en-SG"/>
          </a:p>
        </p:txBody>
      </p:sp>
    </p:spTree>
    <p:extLst>
      <p:ext uri="{BB962C8B-B14F-4D97-AF65-F5344CB8AC3E}">
        <p14:creationId xmlns:p14="http://schemas.microsoft.com/office/powerpoint/2010/main" val="12463725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7303E-CF47-5764-7759-CD51888CB9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51F8E3-09AF-6C50-5883-754E539198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580270-B2AA-04D6-3763-88C1058E6FE8}"/>
              </a:ext>
            </a:extLst>
          </p:cNvPr>
          <p:cNvSpPr>
            <a:spLocks noGrp="1"/>
          </p:cNvSpPr>
          <p:nvPr>
            <p:ph type="body" idx="1"/>
          </p:nvPr>
        </p:nvSpPr>
        <p:spPr/>
        <p:txBody>
          <a:bodyPr/>
          <a:lstStyle/>
          <a:p>
            <a:pPr rtl="0" fontAlgn="base"/>
            <a:r>
              <a:rPr lang="en-US" sz="1200" b="0" i="0" kern="1200" dirty="0">
                <a:solidFill>
                  <a:schemeClr val="tx1"/>
                </a:solidFill>
                <a:effectLst/>
                <a:latin typeface="+mn-lt"/>
                <a:ea typeface="+mn-ea"/>
                <a:cs typeface="+mn-cs"/>
              </a:rPr>
              <a:t>What problem were you trying to address? ​</a:t>
            </a:r>
          </a:p>
          <a:p>
            <a:pPr rtl="0" fontAlgn="base"/>
            <a:r>
              <a:rPr lang="en-US" sz="1200" b="0" i="0" kern="1200" dirty="0">
                <a:solidFill>
                  <a:schemeClr val="tx1"/>
                </a:solidFill>
                <a:effectLst/>
                <a:latin typeface="+mn-lt"/>
                <a:ea typeface="+mn-ea"/>
                <a:cs typeface="+mn-cs"/>
              </a:rPr>
              <a:t>- Provide a clear description of the issue or challenge your initiative aimed to solve, including the context surrounding the community. ​</a:t>
            </a:r>
          </a:p>
          <a:p>
            <a:pPr rtl="0" fontAlgn="base"/>
            <a:r>
              <a:rPr lang="en-US" sz="1200" b="0" i="0" kern="1200" dirty="0">
                <a:solidFill>
                  <a:schemeClr val="tx1"/>
                </a:solidFill>
                <a:effectLst/>
                <a:latin typeface="+mn-lt"/>
                <a:ea typeface="+mn-ea"/>
                <a:cs typeface="+mn-cs"/>
              </a:rPr>
              <a:t> ​</a:t>
            </a:r>
          </a:p>
          <a:p>
            <a:pPr rtl="0" fontAlgn="base"/>
            <a:r>
              <a:rPr lang="en-US" sz="1200" b="0" i="0" kern="1200" dirty="0">
                <a:solidFill>
                  <a:schemeClr val="tx1"/>
                </a:solidFill>
                <a:effectLst/>
                <a:latin typeface="+mn-lt"/>
                <a:ea typeface="+mn-ea"/>
                <a:cs typeface="+mn-cs"/>
              </a:rPr>
              <a:t>What insights informed your approach? ​</a:t>
            </a:r>
          </a:p>
          <a:p>
            <a:pPr rtl="0" fontAlgn="base"/>
            <a:r>
              <a:rPr lang="en-US" sz="1200" b="0" i="0" kern="1200" dirty="0">
                <a:solidFill>
                  <a:schemeClr val="tx1"/>
                </a:solidFill>
                <a:effectLst/>
                <a:latin typeface="+mn-lt"/>
                <a:ea typeface="+mn-ea"/>
                <a:cs typeface="+mn-cs"/>
              </a:rPr>
              <a:t>- Describe the key insights that shaped your initiative. This may include data, research, community feedback, or lived experiences that informed your understanding of the problem. </a:t>
            </a:r>
          </a:p>
        </p:txBody>
      </p:sp>
      <p:sp>
        <p:nvSpPr>
          <p:cNvPr id="4" name="Slide Number Placeholder 3">
            <a:extLst>
              <a:ext uri="{FF2B5EF4-FFF2-40B4-BE49-F238E27FC236}">
                <a16:creationId xmlns:a16="http://schemas.microsoft.com/office/drawing/2014/main" id="{D5E8F872-D8C4-002F-FA57-D8C7680A5977}"/>
              </a:ext>
            </a:extLst>
          </p:cNvPr>
          <p:cNvSpPr>
            <a:spLocks noGrp="1"/>
          </p:cNvSpPr>
          <p:nvPr>
            <p:ph type="sldNum" sz="quarter" idx="5"/>
          </p:nvPr>
        </p:nvSpPr>
        <p:spPr/>
        <p:txBody>
          <a:bodyPr/>
          <a:lstStyle/>
          <a:p>
            <a:fld id="{45AA8226-FDEA-4F34-9813-6821903E7EF9}" type="slidenum">
              <a:rPr lang="en-SG" smtClean="0"/>
              <a:t>6</a:t>
            </a:fld>
            <a:endParaRPr lang="en-SG"/>
          </a:p>
        </p:txBody>
      </p:sp>
    </p:spTree>
    <p:extLst>
      <p:ext uri="{BB962C8B-B14F-4D97-AF65-F5344CB8AC3E}">
        <p14:creationId xmlns:p14="http://schemas.microsoft.com/office/powerpoint/2010/main" val="23203908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DB600-95B3-36D0-A623-96BA991C25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27A318-6F8B-516D-B941-08A2D65A2B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FF2C0E-9D48-6D0B-510A-F61DCAB4B03B}"/>
              </a:ext>
            </a:extLst>
          </p:cNvPr>
          <p:cNvSpPr>
            <a:spLocks noGrp="1"/>
          </p:cNvSpPr>
          <p:nvPr>
            <p:ph type="body" idx="1"/>
          </p:nvPr>
        </p:nvSpPr>
        <p:spPr/>
        <p:txBody>
          <a:bodyPr/>
          <a:lstStyle/>
          <a:p>
            <a:pPr rtl="0" fontAlgn="base"/>
            <a:r>
              <a:rPr lang="en-US" sz="1200" b="0" i="0" kern="1200" dirty="0">
                <a:solidFill>
                  <a:schemeClr val="tx1"/>
                </a:solidFill>
                <a:effectLst/>
                <a:latin typeface="+mn-lt"/>
                <a:ea typeface="+mn-ea"/>
                <a:cs typeface="+mn-cs"/>
              </a:rPr>
              <a:t>What was your engagement strategy? ​</a:t>
            </a:r>
          </a:p>
          <a:p>
            <a:pPr rtl="0" fontAlgn="base"/>
            <a:r>
              <a:rPr lang="en-US" sz="1200" b="0" i="0" kern="1200" dirty="0">
                <a:solidFill>
                  <a:schemeClr val="tx1"/>
                </a:solidFill>
                <a:effectLst/>
                <a:latin typeface="+mn-lt"/>
                <a:ea typeface="+mn-ea"/>
                <a:cs typeface="+mn-cs"/>
              </a:rPr>
              <a:t>- Outline your overall approach, including your objectives, target audience, and the rationale behind your chosen strategy. ​</a:t>
            </a:r>
          </a:p>
          <a:p>
            <a:pPr rtl="0" fontAlgn="base"/>
            <a:r>
              <a:rPr lang="en-US" sz="1200" b="0" i="0" kern="1200" dirty="0">
                <a:solidFill>
                  <a:schemeClr val="tx1"/>
                </a:solidFill>
                <a:effectLst/>
                <a:latin typeface="+mn-lt"/>
                <a:ea typeface="+mn-ea"/>
                <a:cs typeface="+mn-cs"/>
              </a:rPr>
              <a:t> ​</a:t>
            </a:r>
          </a:p>
          <a:p>
            <a:pPr rtl="0" fontAlgn="base"/>
            <a:r>
              <a:rPr lang="en-US" sz="1200" b="0" i="0" kern="1200" dirty="0">
                <a:solidFill>
                  <a:schemeClr val="tx1"/>
                </a:solidFill>
                <a:effectLst/>
                <a:latin typeface="+mn-lt"/>
                <a:ea typeface="+mn-ea"/>
                <a:cs typeface="+mn-cs"/>
              </a:rPr>
              <a:t>How was the community involved in shaping this initiative? ​</a:t>
            </a:r>
          </a:p>
          <a:p>
            <a:pPr rtl="0" fontAlgn="base"/>
            <a:r>
              <a:rPr lang="en-US" sz="1200" b="0" i="0" kern="1200" dirty="0">
                <a:solidFill>
                  <a:schemeClr val="tx1"/>
                </a:solidFill>
                <a:effectLst/>
                <a:latin typeface="+mn-lt"/>
                <a:ea typeface="+mn-ea"/>
                <a:cs typeface="+mn-cs"/>
              </a:rPr>
              <a:t>- Explain how community input, feedback, or participation influenced the design of your initiative. </a:t>
            </a:r>
          </a:p>
        </p:txBody>
      </p:sp>
      <p:sp>
        <p:nvSpPr>
          <p:cNvPr id="4" name="Slide Number Placeholder 3">
            <a:extLst>
              <a:ext uri="{FF2B5EF4-FFF2-40B4-BE49-F238E27FC236}">
                <a16:creationId xmlns:a16="http://schemas.microsoft.com/office/drawing/2014/main" id="{CEF117C0-AFB8-FEBD-BF7B-58362D0ED2DB}"/>
              </a:ext>
            </a:extLst>
          </p:cNvPr>
          <p:cNvSpPr>
            <a:spLocks noGrp="1"/>
          </p:cNvSpPr>
          <p:nvPr>
            <p:ph type="sldNum" sz="quarter" idx="5"/>
          </p:nvPr>
        </p:nvSpPr>
        <p:spPr/>
        <p:txBody>
          <a:bodyPr/>
          <a:lstStyle/>
          <a:p>
            <a:fld id="{45AA8226-FDEA-4F34-9813-6821903E7EF9}" type="slidenum">
              <a:rPr lang="en-SG" smtClean="0"/>
              <a:t>7</a:t>
            </a:fld>
            <a:endParaRPr lang="en-SG"/>
          </a:p>
        </p:txBody>
      </p:sp>
    </p:spTree>
    <p:extLst>
      <p:ext uri="{BB962C8B-B14F-4D97-AF65-F5344CB8AC3E}">
        <p14:creationId xmlns:p14="http://schemas.microsoft.com/office/powerpoint/2010/main" val="2107324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650A26-3411-0E58-03D7-6375C25742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B2CDD7-6D83-4F52-0836-B9F2BFF874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52D51C-5C01-68D4-7150-25892BB05B56}"/>
              </a:ext>
            </a:extLst>
          </p:cNvPr>
          <p:cNvSpPr>
            <a:spLocks noGrp="1"/>
          </p:cNvSpPr>
          <p:nvPr>
            <p:ph type="body" idx="1"/>
          </p:nvPr>
        </p:nvSpPr>
        <p:spPr/>
        <p:txBody>
          <a:bodyPr/>
          <a:lstStyle/>
          <a:p>
            <a:pPr rtl="0" fontAlgn="base"/>
            <a:r>
              <a:rPr lang="en-US" sz="1200" b="0" i="0" kern="1200" dirty="0">
                <a:solidFill>
                  <a:schemeClr val="tx1"/>
                </a:solidFill>
                <a:effectLst/>
                <a:latin typeface="+mn-lt"/>
                <a:ea typeface="+mn-ea"/>
                <a:cs typeface="+mn-cs"/>
              </a:rPr>
              <a:t>How was the initiative implemented? ​</a:t>
            </a:r>
          </a:p>
          <a:p>
            <a:pPr rtl="0" fontAlgn="base"/>
            <a:r>
              <a:rPr lang="en-US" sz="1200" b="0" i="0" kern="1200" dirty="0">
                <a:solidFill>
                  <a:schemeClr val="tx1"/>
                </a:solidFill>
                <a:effectLst/>
                <a:latin typeface="+mn-lt"/>
                <a:ea typeface="+mn-ea"/>
                <a:cs typeface="+mn-cs"/>
              </a:rPr>
              <a:t>- Describe how your strategy was brought to life, including key activities, channels used, and how the initiative was delivered over time. ​</a:t>
            </a:r>
          </a:p>
          <a:p>
            <a:pPr rtl="0" fontAlgn="base"/>
            <a:r>
              <a:rPr lang="en-US" sz="1200" b="0" i="0" kern="1200" dirty="0">
                <a:solidFill>
                  <a:schemeClr val="tx1"/>
                </a:solidFill>
                <a:effectLst/>
                <a:latin typeface="+mn-lt"/>
                <a:ea typeface="+mn-ea"/>
                <a:cs typeface="+mn-cs"/>
              </a:rPr>
              <a:t> ​</a:t>
            </a:r>
          </a:p>
          <a:p>
            <a:pPr rtl="0" fontAlgn="base"/>
            <a:r>
              <a:rPr lang="en-US" sz="1200" b="0" i="0" kern="1200" dirty="0">
                <a:solidFill>
                  <a:schemeClr val="tx1"/>
                </a:solidFill>
                <a:effectLst/>
                <a:latin typeface="+mn-lt"/>
                <a:ea typeface="+mn-ea"/>
                <a:cs typeface="+mn-cs"/>
              </a:rPr>
              <a:t>What challenges did you face, and how did you address them? ​</a:t>
            </a:r>
          </a:p>
          <a:p>
            <a:pPr rtl="0" fontAlgn="base"/>
            <a:r>
              <a:rPr lang="en-US" sz="1200" b="0" i="0" kern="1200" dirty="0">
                <a:solidFill>
                  <a:schemeClr val="tx1"/>
                </a:solidFill>
                <a:effectLst/>
                <a:latin typeface="+mn-lt"/>
                <a:ea typeface="+mn-ea"/>
                <a:cs typeface="+mn-cs"/>
              </a:rPr>
              <a:t>- Share the key challenges encountered during execution and how you adapted or responded to them. </a:t>
            </a:r>
          </a:p>
        </p:txBody>
      </p:sp>
      <p:sp>
        <p:nvSpPr>
          <p:cNvPr id="4" name="Slide Number Placeholder 3">
            <a:extLst>
              <a:ext uri="{FF2B5EF4-FFF2-40B4-BE49-F238E27FC236}">
                <a16:creationId xmlns:a16="http://schemas.microsoft.com/office/drawing/2014/main" id="{A34BF5DD-D045-3DFE-B705-D512AD405850}"/>
              </a:ext>
            </a:extLst>
          </p:cNvPr>
          <p:cNvSpPr>
            <a:spLocks noGrp="1"/>
          </p:cNvSpPr>
          <p:nvPr>
            <p:ph type="sldNum" sz="quarter" idx="5"/>
          </p:nvPr>
        </p:nvSpPr>
        <p:spPr/>
        <p:txBody>
          <a:bodyPr/>
          <a:lstStyle/>
          <a:p>
            <a:fld id="{45AA8226-FDEA-4F34-9813-6821903E7EF9}" type="slidenum">
              <a:rPr lang="en-SG" smtClean="0"/>
              <a:t>8</a:t>
            </a:fld>
            <a:endParaRPr lang="en-SG"/>
          </a:p>
        </p:txBody>
      </p:sp>
    </p:spTree>
    <p:extLst>
      <p:ext uri="{BB962C8B-B14F-4D97-AF65-F5344CB8AC3E}">
        <p14:creationId xmlns:p14="http://schemas.microsoft.com/office/powerpoint/2010/main" val="5800753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4341E-D45D-D6B0-B461-88157978B7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F5CE9E-06E1-2A9B-D13E-E4A3C28883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3965B6-F630-99DA-E1F0-EEB737AFB877}"/>
              </a:ext>
            </a:extLst>
          </p:cNvPr>
          <p:cNvSpPr>
            <a:spLocks noGrp="1"/>
          </p:cNvSpPr>
          <p:nvPr>
            <p:ph type="body" idx="1"/>
          </p:nvPr>
        </p:nvSpPr>
        <p:spPr/>
        <p:txBody>
          <a:bodyPr/>
          <a:lstStyle/>
          <a:p>
            <a:pPr rtl="0" fontAlgn="base"/>
            <a:r>
              <a:rPr lang="en-US" sz="1200" b="0" i="0" kern="1200" dirty="0">
                <a:solidFill>
                  <a:schemeClr val="tx1"/>
                </a:solidFill>
                <a:effectLst/>
                <a:latin typeface="+mn-lt"/>
                <a:ea typeface="+mn-ea"/>
                <a:cs typeface="+mn-cs"/>
              </a:rPr>
              <a:t>How did the community respond? ​</a:t>
            </a:r>
          </a:p>
          <a:p>
            <a:pPr rtl="0" fontAlgn="base"/>
            <a:r>
              <a:rPr lang="en-US" sz="1200" b="0" i="0" kern="1200" dirty="0">
                <a:solidFill>
                  <a:schemeClr val="tx1"/>
                </a:solidFill>
                <a:effectLst/>
                <a:latin typeface="+mn-lt"/>
                <a:ea typeface="+mn-ea"/>
                <a:cs typeface="+mn-cs"/>
              </a:rPr>
              <a:t>- Describe the level and quality of participation, including any feedback or indicators of engagement. ​</a:t>
            </a:r>
          </a:p>
          <a:p>
            <a:pPr rtl="0" fontAlgn="base"/>
            <a:r>
              <a:rPr lang="en-US" sz="1200" b="0" i="0" kern="1200" dirty="0">
                <a:solidFill>
                  <a:schemeClr val="tx1"/>
                </a:solidFill>
                <a:effectLst/>
                <a:latin typeface="+mn-lt"/>
                <a:ea typeface="+mn-ea"/>
                <a:cs typeface="+mn-cs"/>
              </a:rPr>
              <a:t> ​</a:t>
            </a:r>
          </a:p>
          <a:p>
            <a:pPr rtl="0" fontAlgn="base"/>
            <a:r>
              <a:rPr lang="en-US" sz="1200" b="0" i="0" kern="1200" dirty="0">
                <a:solidFill>
                  <a:schemeClr val="tx1"/>
                </a:solidFill>
                <a:effectLst/>
                <a:latin typeface="+mn-lt"/>
                <a:ea typeface="+mn-ea"/>
                <a:cs typeface="+mn-cs"/>
              </a:rPr>
              <a:t>How did you build and sustain trust? ​</a:t>
            </a:r>
          </a:p>
          <a:p>
            <a:pPr rtl="0" fontAlgn="base"/>
            <a:r>
              <a:rPr lang="en-US" sz="1200" b="0" i="0" kern="1200" dirty="0">
                <a:solidFill>
                  <a:schemeClr val="tx1"/>
                </a:solidFill>
                <a:effectLst/>
                <a:latin typeface="+mn-lt"/>
                <a:ea typeface="+mn-ea"/>
                <a:cs typeface="+mn-cs"/>
              </a:rPr>
              <a:t>- Explain the steps taken to establish and maintain trust with the community throughout the initiative. </a:t>
            </a:r>
          </a:p>
        </p:txBody>
      </p:sp>
      <p:sp>
        <p:nvSpPr>
          <p:cNvPr id="4" name="Slide Number Placeholder 3">
            <a:extLst>
              <a:ext uri="{FF2B5EF4-FFF2-40B4-BE49-F238E27FC236}">
                <a16:creationId xmlns:a16="http://schemas.microsoft.com/office/drawing/2014/main" id="{B85D7107-A8E6-4FBF-52ED-34EFA7BFD351}"/>
              </a:ext>
            </a:extLst>
          </p:cNvPr>
          <p:cNvSpPr>
            <a:spLocks noGrp="1"/>
          </p:cNvSpPr>
          <p:nvPr>
            <p:ph type="sldNum" sz="quarter" idx="5"/>
          </p:nvPr>
        </p:nvSpPr>
        <p:spPr/>
        <p:txBody>
          <a:bodyPr/>
          <a:lstStyle/>
          <a:p>
            <a:fld id="{45AA8226-FDEA-4F34-9813-6821903E7EF9}" type="slidenum">
              <a:rPr lang="en-SG" smtClean="0"/>
              <a:t>9</a:t>
            </a:fld>
            <a:endParaRPr lang="en-SG"/>
          </a:p>
        </p:txBody>
      </p:sp>
    </p:spTree>
    <p:extLst>
      <p:ext uri="{BB962C8B-B14F-4D97-AF65-F5344CB8AC3E}">
        <p14:creationId xmlns:p14="http://schemas.microsoft.com/office/powerpoint/2010/main" val="7352315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01E59-BE22-60DF-1553-0FB88F5F14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A9647B-27E0-D14C-6B64-57E1B6F2F2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B25D19-CCFB-46A1-9AB0-E8CF59BBBE05}"/>
              </a:ext>
            </a:extLst>
          </p:cNvPr>
          <p:cNvSpPr>
            <a:spLocks noGrp="1"/>
          </p:cNvSpPr>
          <p:nvPr>
            <p:ph type="body" idx="1"/>
          </p:nvPr>
        </p:nvSpPr>
        <p:spPr/>
        <p:txBody>
          <a:bodyPr/>
          <a:lstStyle/>
          <a:p>
            <a:pPr rtl="0" fontAlgn="base"/>
            <a:r>
              <a:rPr lang="en-US" sz="1200" b="0" i="0" kern="1200" dirty="0">
                <a:solidFill>
                  <a:schemeClr val="tx1"/>
                </a:solidFill>
                <a:effectLst/>
                <a:latin typeface="+mn-lt"/>
                <a:ea typeface="+mn-ea"/>
                <a:cs typeface="+mn-cs"/>
              </a:rPr>
              <a:t>What outcomes were achieved? ​</a:t>
            </a:r>
          </a:p>
          <a:p>
            <a:pPr rtl="0" fontAlgn="base"/>
            <a:r>
              <a:rPr lang="en-US" sz="1200" b="0" i="0" kern="1200" dirty="0">
                <a:solidFill>
                  <a:schemeClr val="tx1"/>
                </a:solidFill>
                <a:effectLst/>
                <a:latin typeface="+mn-lt"/>
                <a:ea typeface="+mn-ea"/>
                <a:cs typeface="+mn-cs"/>
              </a:rPr>
              <a:t>- Outline the results of your initiative, including any measurable or observable impact on the community. ​</a:t>
            </a:r>
          </a:p>
          <a:p>
            <a:pPr rtl="0" fontAlgn="base"/>
            <a:r>
              <a:rPr lang="en-US" sz="1200" b="0" i="0" kern="1200" dirty="0">
                <a:solidFill>
                  <a:schemeClr val="tx1"/>
                </a:solidFill>
                <a:effectLst/>
                <a:latin typeface="+mn-lt"/>
                <a:ea typeface="+mn-ea"/>
                <a:cs typeface="+mn-cs"/>
              </a:rPr>
              <a:t> ​</a:t>
            </a:r>
          </a:p>
          <a:p>
            <a:pPr rtl="0" fontAlgn="base"/>
            <a:r>
              <a:rPr lang="en-US" sz="1200" b="0" i="0" kern="1200" dirty="0">
                <a:solidFill>
                  <a:schemeClr val="tx1"/>
                </a:solidFill>
                <a:effectLst/>
                <a:latin typeface="+mn-lt"/>
                <a:ea typeface="+mn-ea"/>
                <a:cs typeface="+mn-cs"/>
              </a:rPr>
              <a:t>How did you measure success? ​</a:t>
            </a:r>
          </a:p>
          <a:p>
            <a:pPr rtl="0" fontAlgn="base"/>
            <a:r>
              <a:rPr lang="en-US" sz="1200" b="0" i="0" kern="1200" dirty="0">
                <a:solidFill>
                  <a:schemeClr val="tx1"/>
                </a:solidFill>
                <a:effectLst/>
                <a:latin typeface="+mn-lt"/>
                <a:ea typeface="+mn-ea"/>
                <a:cs typeface="+mn-cs"/>
              </a:rPr>
              <a:t>- Describe the methods, tools, or frameworks used to evaluate the effectiveness of your initiative. </a:t>
            </a:r>
          </a:p>
        </p:txBody>
      </p:sp>
      <p:sp>
        <p:nvSpPr>
          <p:cNvPr id="4" name="Slide Number Placeholder 3">
            <a:extLst>
              <a:ext uri="{FF2B5EF4-FFF2-40B4-BE49-F238E27FC236}">
                <a16:creationId xmlns:a16="http://schemas.microsoft.com/office/drawing/2014/main" id="{C980D911-2A1B-E557-95D4-27BFEA3EF930}"/>
              </a:ext>
            </a:extLst>
          </p:cNvPr>
          <p:cNvSpPr>
            <a:spLocks noGrp="1"/>
          </p:cNvSpPr>
          <p:nvPr>
            <p:ph type="sldNum" sz="quarter" idx="5"/>
          </p:nvPr>
        </p:nvSpPr>
        <p:spPr/>
        <p:txBody>
          <a:bodyPr/>
          <a:lstStyle/>
          <a:p>
            <a:fld id="{45AA8226-FDEA-4F34-9813-6821903E7EF9}" type="slidenum">
              <a:rPr lang="en-SG" smtClean="0"/>
              <a:t>10</a:t>
            </a:fld>
            <a:endParaRPr lang="en-SG"/>
          </a:p>
        </p:txBody>
      </p:sp>
    </p:spTree>
    <p:extLst>
      <p:ext uri="{BB962C8B-B14F-4D97-AF65-F5344CB8AC3E}">
        <p14:creationId xmlns:p14="http://schemas.microsoft.com/office/powerpoint/2010/main" val="27880540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96FA83-AB88-C69C-4893-5DEE1D62DD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3FF0DE-213B-3EDC-B0AB-BF528AFA64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ABF3B7-B736-D86B-6D2B-77E7E40A5180}"/>
              </a:ext>
            </a:extLst>
          </p:cNvPr>
          <p:cNvSpPr>
            <a:spLocks noGrp="1"/>
          </p:cNvSpPr>
          <p:nvPr>
            <p:ph type="body" idx="1"/>
          </p:nvPr>
        </p:nvSpPr>
        <p:spPr/>
        <p:txBody>
          <a:bodyPr/>
          <a:lstStyle/>
          <a:p>
            <a:pPr rtl="0" fontAlgn="base"/>
            <a:r>
              <a:rPr lang="en-US" sz="1200" b="0" i="0" kern="1200" dirty="0">
                <a:solidFill>
                  <a:schemeClr val="tx1"/>
                </a:solidFill>
                <a:effectLst/>
                <a:latin typeface="+mn-lt"/>
                <a:ea typeface="+mn-ea"/>
                <a:cs typeface="+mn-cs"/>
              </a:rPr>
              <a:t>What did not work as expected? ​</a:t>
            </a:r>
          </a:p>
          <a:p>
            <a:pPr rtl="0" fontAlgn="base"/>
            <a:r>
              <a:rPr lang="en-US" sz="1200" b="0" i="0" kern="1200" dirty="0">
                <a:solidFill>
                  <a:schemeClr val="tx1"/>
                </a:solidFill>
                <a:effectLst/>
                <a:latin typeface="+mn-lt"/>
                <a:ea typeface="+mn-ea"/>
                <a:cs typeface="+mn-cs"/>
              </a:rPr>
              <a:t>- Share areas where the initiative fell short or did not achieve the intended outcomes. ​</a:t>
            </a:r>
          </a:p>
          <a:p>
            <a:pPr rtl="0" fontAlgn="base"/>
            <a:r>
              <a:rPr lang="en-US" sz="1200" b="0" i="0" kern="1200" dirty="0">
                <a:solidFill>
                  <a:schemeClr val="tx1"/>
                </a:solidFill>
                <a:effectLst/>
                <a:latin typeface="+mn-lt"/>
                <a:ea typeface="+mn-ea"/>
                <a:cs typeface="+mn-cs"/>
              </a:rPr>
              <a:t> ​</a:t>
            </a:r>
          </a:p>
          <a:p>
            <a:pPr rtl="0" fontAlgn="base"/>
            <a:r>
              <a:rPr lang="en-US" sz="1200" b="0" i="0" kern="1200" dirty="0">
                <a:solidFill>
                  <a:schemeClr val="tx1"/>
                </a:solidFill>
                <a:effectLst/>
                <a:latin typeface="+mn-lt"/>
                <a:ea typeface="+mn-ea"/>
                <a:cs typeface="+mn-cs"/>
              </a:rPr>
              <a:t>What would you do differently? ​</a:t>
            </a:r>
          </a:p>
          <a:p>
            <a:pPr rtl="0" fontAlgn="base"/>
            <a:r>
              <a:rPr lang="en-US" sz="1200" b="0" i="0" kern="1200" dirty="0">
                <a:solidFill>
                  <a:schemeClr val="tx1"/>
                </a:solidFill>
                <a:effectLst/>
                <a:latin typeface="+mn-lt"/>
                <a:ea typeface="+mn-ea"/>
                <a:cs typeface="+mn-cs"/>
              </a:rPr>
              <a:t>- Reflect on key learnings and how you would improve the initiative if given the opportunity. </a:t>
            </a:r>
          </a:p>
        </p:txBody>
      </p:sp>
      <p:sp>
        <p:nvSpPr>
          <p:cNvPr id="4" name="Slide Number Placeholder 3">
            <a:extLst>
              <a:ext uri="{FF2B5EF4-FFF2-40B4-BE49-F238E27FC236}">
                <a16:creationId xmlns:a16="http://schemas.microsoft.com/office/drawing/2014/main" id="{F8B0C52B-A8F5-D12F-D7F8-D49D0EADCB03}"/>
              </a:ext>
            </a:extLst>
          </p:cNvPr>
          <p:cNvSpPr>
            <a:spLocks noGrp="1"/>
          </p:cNvSpPr>
          <p:nvPr>
            <p:ph type="sldNum" sz="quarter" idx="5"/>
          </p:nvPr>
        </p:nvSpPr>
        <p:spPr/>
        <p:txBody>
          <a:bodyPr/>
          <a:lstStyle/>
          <a:p>
            <a:fld id="{45AA8226-FDEA-4F34-9813-6821903E7EF9}" type="slidenum">
              <a:rPr lang="en-SG" smtClean="0"/>
              <a:t>11</a:t>
            </a:fld>
            <a:endParaRPr lang="en-SG"/>
          </a:p>
        </p:txBody>
      </p:sp>
    </p:spTree>
    <p:extLst>
      <p:ext uri="{BB962C8B-B14F-4D97-AF65-F5344CB8AC3E}">
        <p14:creationId xmlns:p14="http://schemas.microsoft.com/office/powerpoint/2010/main" val="42035112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298DF-8213-B5AC-358D-57577AA9EF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29FDBE-785C-2362-E5A1-9FC384462D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33E8FD-167D-EA83-BA2A-AD6327190A80}"/>
              </a:ext>
            </a:extLst>
          </p:cNvPr>
          <p:cNvSpPr>
            <a:spLocks noGrp="1"/>
          </p:cNvSpPr>
          <p:nvPr>
            <p:ph type="body" idx="1"/>
          </p:nvPr>
        </p:nvSpPr>
        <p:spPr/>
        <p:txBody>
          <a:bodyPr/>
          <a:lstStyle/>
          <a:p>
            <a:pPr rtl="0" fontAlgn="base"/>
            <a:r>
              <a:rPr lang="en-US" sz="1200" b="0" i="0" kern="1200" dirty="0">
                <a:solidFill>
                  <a:schemeClr val="tx1"/>
                </a:solidFill>
                <a:effectLst/>
                <a:latin typeface="+mn-lt"/>
                <a:ea typeface="+mn-ea"/>
                <a:cs typeface="+mn-cs"/>
              </a:rPr>
              <a:t>Supporting deck (maximum 10 slides)  ​</a:t>
            </a: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Optional:  ​</a:t>
            </a:r>
          </a:p>
          <a:p>
            <a:pPr marL="628650" lvl="1"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Video (maximum 2 minutes)  ​</a:t>
            </a:r>
          </a:p>
          <a:p>
            <a:pPr marL="628650" lvl="1"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Testimonials  ​</a:t>
            </a:r>
          </a:p>
          <a:p>
            <a:pPr marL="628650" lvl="1"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Case study links ​</a:t>
            </a:r>
          </a:p>
          <a:p>
            <a:pPr rtl="0" fontAlgn="base"/>
            <a:r>
              <a:rPr lang="en-US" sz="1200" b="0" i="0" kern="1200" dirty="0">
                <a:solidFill>
                  <a:schemeClr val="tx1"/>
                </a:solidFill>
                <a:effectLst/>
                <a:latin typeface="+mn-lt"/>
                <a:ea typeface="+mn-ea"/>
                <a:cs typeface="+mn-cs"/>
              </a:rPr>
              <a:t> </a:t>
            </a:r>
          </a:p>
        </p:txBody>
      </p:sp>
      <p:sp>
        <p:nvSpPr>
          <p:cNvPr id="4" name="Slide Number Placeholder 3">
            <a:extLst>
              <a:ext uri="{FF2B5EF4-FFF2-40B4-BE49-F238E27FC236}">
                <a16:creationId xmlns:a16="http://schemas.microsoft.com/office/drawing/2014/main" id="{ECC5748F-29A1-8B0C-F9CE-C826339B14F3}"/>
              </a:ext>
            </a:extLst>
          </p:cNvPr>
          <p:cNvSpPr>
            <a:spLocks noGrp="1"/>
          </p:cNvSpPr>
          <p:nvPr>
            <p:ph type="sldNum" sz="quarter" idx="5"/>
          </p:nvPr>
        </p:nvSpPr>
        <p:spPr/>
        <p:txBody>
          <a:bodyPr/>
          <a:lstStyle/>
          <a:p>
            <a:fld id="{45AA8226-FDEA-4F34-9813-6821903E7EF9}" type="slidenum">
              <a:rPr lang="en-SG" smtClean="0"/>
              <a:t>12</a:t>
            </a:fld>
            <a:endParaRPr lang="en-SG"/>
          </a:p>
        </p:txBody>
      </p:sp>
    </p:spTree>
    <p:extLst>
      <p:ext uri="{BB962C8B-B14F-4D97-AF65-F5344CB8AC3E}">
        <p14:creationId xmlns:p14="http://schemas.microsoft.com/office/powerpoint/2010/main" val="17424483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4CD1DED-79CA-4A99-8740-BB930C58AD0E}" type="datetimeFigureOut">
              <a:rPr lang="en-SG" smtClean="0"/>
              <a:t>31/7/2026</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D6059BB6-9B89-48D8-A845-683E81DE7824}" type="slidenum">
              <a:rPr lang="en-SG" smtClean="0"/>
              <a:t>‹#›</a:t>
            </a:fld>
            <a:endParaRPr lang="en-SG"/>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88109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CD1DED-79CA-4A99-8740-BB930C58AD0E}" type="datetimeFigureOut">
              <a:rPr lang="en-SG" smtClean="0"/>
              <a:t>31/7/2026</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D6059BB6-9B89-48D8-A845-683E81DE7824}" type="slidenum">
              <a:rPr lang="en-SG" smtClean="0"/>
              <a:t>‹#›</a:t>
            </a:fld>
            <a:endParaRPr lang="en-SG"/>
          </a:p>
        </p:txBody>
      </p:sp>
    </p:spTree>
    <p:extLst>
      <p:ext uri="{BB962C8B-B14F-4D97-AF65-F5344CB8AC3E}">
        <p14:creationId xmlns:p14="http://schemas.microsoft.com/office/powerpoint/2010/main" val="29308660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CD1DED-79CA-4A99-8740-BB930C58AD0E}" type="datetimeFigureOut">
              <a:rPr lang="en-SG" smtClean="0"/>
              <a:t>31/7/2026</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D6059BB6-9B89-48D8-A845-683E81DE7824}" type="slidenum">
              <a:rPr lang="en-SG" smtClean="0"/>
              <a:t>‹#›</a:t>
            </a:fld>
            <a:endParaRPr lang="en-SG"/>
          </a:p>
        </p:txBody>
      </p:sp>
    </p:spTree>
    <p:extLst>
      <p:ext uri="{BB962C8B-B14F-4D97-AF65-F5344CB8AC3E}">
        <p14:creationId xmlns:p14="http://schemas.microsoft.com/office/powerpoint/2010/main" val="3721049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CD1DED-79CA-4A99-8740-BB930C58AD0E}" type="datetimeFigureOut">
              <a:rPr lang="en-SG" smtClean="0"/>
              <a:t>31/7/2026</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D6059BB6-9B89-48D8-A845-683E81DE7824}" type="slidenum">
              <a:rPr lang="en-SG" smtClean="0"/>
              <a:t>‹#›</a:t>
            </a:fld>
            <a:endParaRPr lang="en-SG"/>
          </a:p>
        </p:txBody>
      </p:sp>
    </p:spTree>
    <p:extLst>
      <p:ext uri="{BB962C8B-B14F-4D97-AF65-F5344CB8AC3E}">
        <p14:creationId xmlns:p14="http://schemas.microsoft.com/office/powerpoint/2010/main" val="1094684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4CD1DED-79CA-4A99-8740-BB930C58AD0E}" type="datetimeFigureOut">
              <a:rPr lang="en-SG" smtClean="0"/>
              <a:t>31/7/2026</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D6059BB6-9B89-48D8-A845-683E81DE7824}" type="slidenum">
              <a:rPr lang="en-SG" smtClean="0"/>
              <a:t>‹#›</a:t>
            </a:fld>
            <a:endParaRPr lang="en-SG"/>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9596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4CD1DED-79CA-4A99-8740-BB930C58AD0E}" type="datetimeFigureOut">
              <a:rPr lang="en-SG" smtClean="0"/>
              <a:t>31/7/2026</a:t>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D6059BB6-9B89-48D8-A845-683E81DE7824}" type="slidenum">
              <a:rPr lang="en-SG" smtClean="0"/>
              <a:t>‹#›</a:t>
            </a:fld>
            <a:endParaRPr lang="en-SG"/>
          </a:p>
        </p:txBody>
      </p:sp>
    </p:spTree>
    <p:extLst>
      <p:ext uri="{BB962C8B-B14F-4D97-AF65-F5344CB8AC3E}">
        <p14:creationId xmlns:p14="http://schemas.microsoft.com/office/powerpoint/2010/main" val="38795178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4CD1DED-79CA-4A99-8740-BB930C58AD0E}" type="datetimeFigureOut">
              <a:rPr lang="en-SG" smtClean="0"/>
              <a:t>31/7/2026</a:t>
            </a:fld>
            <a:endParaRPr lang="en-SG"/>
          </a:p>
        </p:txBody>
      </p:sp>
      <p:sp>
        <p:nvSpPr>
          <p:cNvPr id="8" name="Footer Placeholder 7"/>
          <p:cNvSpPr>
            <a:spLocks noGrp="1"/>
          </p:cNvSpPr>
          <p:nvPr>
            <p:ph type="ftr" sz="quarter" idx="11"/>
          </p:nvPr>
        </p:nvSpPr>
        <p:spPr/>
        <p:txBody>
          <a:bodyPr/>
          <a:lstStyle/>
          <a:p>
            <a:endParaRPr lang="en-SG"/>
          </a:p>
        </p:txBody>
      </p:sp>
      <p:sp>
        <p:nvSpPr>
          <p:cNvPr id="9" name="Slide Number Placeholder 8"/>
          <p:cNvSpPr>
            <a:spLocks noGrp="1"/>
          </p:cNvSpPr>
          <p:nvPr>
            <p:ph type="sldNum" sz="quarter" idx="12"/>
          </p:nvPr>
        </p:nvSpPr>
        <p:spPr/>
        <p:txBody>
          <a:bodyPr/>
          <a:lstStyle/>
          <a:p>
            <a:fld id="{D6059BB6-9B89-48D8-A845-683E81DE7824}" type="slidenum">
              <a:rPr lang="en-SG" smtClean="0"/>
              <a:t>‹#›</a:t>
            </a:fld>
            <a:endParaRPr lang="en-SG"/>
          </a:p>
        </p:txBody>
      </p:sp>
    </p:spTree>
    <p:extLst>
      <p:ext uri="{BB962C8B-B14F-4D97-AF65-F5344CB8AC3E}">
        <p14:creationId xmlns:p14="http://schemas.microsoft.com/office/powerpoint/2010/main" val="1421873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4CD1DED-79CA-4A99-8740-BB930C58AD0E}" type="datetimeFigureOut">
              <a:rPr lang="en-SG" smtClean="0"/>
              <a:t>31/7/2026</a:t>
            </a:fld>
            <a:endParaRPr lang="en-SG"/>
          </a:p>
        </p:txBody>
      </p:sp>
      <p:sp>
        <p:nvSpPr>
          <p:cNvPr id="4" name="Footer Placeholder 3"/>
          <p:cNvSpPr>
            <a:spLocks noGrp="1"/>
          </p:cNvSpPr>
          <p:nvPr>
            <p:ph type="ftr" sz="quarter" idx="11"/>
          </p:nvPr>
        </p:nvSpPr>
        <p:spPr/>
        <p:txBody>
          <a:bodyPr/>
          <a:lstStyle/>
          <a:p>
            <a:endParaRPr lang="en-SG"/>
          </a:p>
        </p:txBody>
      </p:sp>
      <p:sp>
        <p:nvSpPr>
          <p:cNvPr id="5" name="Slide Number Placeholder 4"/>
          <p:cNvSpPr>
            <a:spLocks noGrp="1"/>
          </p:cNvSpPr>
          <p:nvPr>
            <p:ph type="sldNum" sz="quarter" idx="12"/>
          </p:nvPr>
        </p:nvSpPr>
        <p:spPr/>
        <p:txBody>
          <a:bodyPr/>
          <a:lstStyle/>
          <a:p>
            <a:fld id="{D6059BB6-9B89-48D8-A845-683E81DE7824}" type="slidenum">
              <a:rPr lang="en-SG" smtClean="0"/>
              <a:t>‹#›</a:t>
            </a:fld>
            <a:endParaRPr lang="en-SG"/>
          </a:p>
        </p:txBody>
      </p:sp>
    </p:spTree>
    <p:extLst>
      <p:ext uri="{BB962C8B-B14F-4D97-AF65-F5344CB8AC3E}">
        <p14:creationId xmlns:p14="http://schemas.microsoft.com/office/powerpoint/2010/main" val="14097271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4CD1DED-79CA-4A99-8740-BB930C58AD0E}" type="datetimeFigureOut">
              <a:rPr lang="en-SG" smtClean="0"/>
              <a:t>31/7/2026</a:t>
            </a:fld>
            <a:endParaRPr lang="en-SG"/>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SG"/>
          </a:p>
        </p:txBody>
      </p:sp>
      <p:sp>
        <p:nvSpPr>
          <p:cNvPr id="9" name="Slide Number Placeholder 8"/>
          <p:cNvSpPr>
            <a:spLocks noGrp="1"/>
          </p:cNvSpPr>
          <p:nvPr>
            <p:ph type="sldNum" sz="quarter" idx="12"/>
          </p:nvPr>
        </p:nvSpPr>
        <p:spPr/>
        <p:txBody>
          <a:bodyPr/>
          <a:lstStyle/>
          <a:p>
            <a:fld id="{D6059BB6-9B89-48D8-A845-683E81DE7824}" type="slidenum">
              <a:rPr lang="en-SG" smtClean="0"/>
              <a:t>‹#›</a:t>
            </a:fld>
            <a:endParaRPr lang="en-SG"/>
          </a:p>
        </p:txBody>
      </p:sp>
    </p:spTree>
    <p:extLst>
      <p:ext uri="{BB962C8B-B14F-4D97-AF65-F5344CB8AC3E}">
        <p14:creationId xmlns:p14="http://schemas.microsoft.com/office/powerpoint/2010/main" val="325115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44CD1DED-79CA-4A99-8740-BB930C58AD0E}" type="datetimeFigureOut">
              <a:rPr lang="en-SG" smtClean="0"/>
              <a:t>31/7/2026</a:t>
            </a:fld>
            <a:endParaRPr lang="en-SG"/>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SG"/>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6059BB6-9B89-48D8-A845-683E81DE7824}" type="slidenum">
              <a:rPr lang="en-SG" smtClean="0"/>
              <a:t>‹#›</a:t>
            </a:fld>
            <a:endParaRPr lang="en-SG"/>
          </a:p>
        </p:txBody>
      </p:sp>
    </p:spTree>
    <p:extLst>
      <p:ext uri="{BB962C8B-B14F-4D97-AF65-F5344CB8AC3E}">
        <p14:creationId xmlns:p14="http://schemas.microsoft.com/office/powerpoint/2010/main" val="8602969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4CD1DED-79CA-4A99-8740-BB930C58AD0E}" type="datetimeFigureOut">
              <a:rPr lang="en-SG" smtClean="0"/>
              <a:t>31/7/2026</a:t>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D6059BB6-9B89-48D8-A845-683E81DE7824}" type="slidenum">
              <a:rPr lang="en-SG" smtClean="0"/>
              <a:t>‹#›</a:t>
            </a:fld>
            <a:endParaRPr lang="en-SG"/>
          </a:p>
        </p:txBody>
      </p:sp>
    </p:spTree>
    <p:extLst>
      <p:ext uri="{BB962C8B-B14F-4D97-AF65-F5344CB8AC3E}">
        <p14:creationId xmlns:p14="http://schemas.microsoft.com/office/powerpoint/2010/main" val="13003847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44CD1DED-79CA-4A99-8740-BB930C58AD0E}" type="datetimeFigureOut">
              <a:rPr lang="en-SG" smtClean="0"/>
              <a:t>31/7/2026</a:t>
            </a:fld>
            <a:endParaRPr lang="en-SG"/>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SG"/>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6059BB6-9B89-48D8-A845-683E81DE7824}" type="slidenum">
              <a:rPr lang="en-SG" smtClean="0"/>
              <a:t>‹#›</a:t>
            </a:fld>
            <a:endParaRPr lang="en-SG"/>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40214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7BB007-920D-47A9-E737-7E02AF167CA6}"/>
              </a:ext>
            </a:extLst>
          </p:cNvPr>
          <p:cNvSpPr>
            <a:spLocks noGrp="1"/>
          </p:cNvSpPr>
          <p:nvPr>
            <p:ph type="ctrTitle"/>
          </p:nvPr>
        </p:nvSpPr>
        <p:spPr/>
        <p:txBody>
          <a:bodyPr/>
          <a:lstStyle/>
          <a:p>
            <a:endParaRPr lang="en-SG"/>
          </a:p>
        </p:txBody>
      </p:sp>
      <p:sp>
        <p:nvSpPr>
          <p:cNvPr id="3" name="Subtitle 2">
            <a:extLst>
              <a:ext uri="{FF2B5EF4-FFF2-40B4-BE49-F238E27FC236}">
                <a16:creationId xmlns:a16="http://schemas.microsoft.com/office/drawing/2014/main" id="{D23BB2A8-A131-EEB4-9320-DF7B250C64DB}"/>
              </a:ext>
            </a:extLst>
          </p:cNvPr>
          <p:cNvSpPr>
            <a:spLocks noGrp="1"/>
          </p:cNvSpPr>
          <p:nvPr>
            <p:ph type="subTitle" idx="1"/>
          </p:nvPr>
        </p:nvSpPr>
        <p:spPr/>
        <p:txBody>
          <a:bodyPr/>
          <a:lstStyle/>
          <a:p>
            <a:endParaRPr lang="en-SG"/>
          </a:p>
        </p:txBody>
      </p:sp>
      <p:pic>
        <p:nvPicPr>
          <p:cNvPr id="5" name="Picture 4">
            <a:extLst>
              <a:ext uri="{FF2B5EF4-FFF2-40B4-BE49-F238E27FC236}">
                <a16:creationId xmlns:a16="http://schemas.microsoft.com/office/drawing/2014/main" id="{E95B3FCB-DCE5-D255-5F72-7972BFD65F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4" name="TextBox 3">
            <a:extLst>
              <a:ext uri="{FF2B5EF4-FFF2-40B4-BE49-F238E27FC236}">
                <a16:creationId xmlns:a16="http://schemas.microsoft.com/office/drawing/2014/main" id="{66F30ECC-C5D0-E6DB-9227-965AB91084C0}"/>
              </a:ext>
            </a:extLst>
          </p:cNvPr>
          <p:cNvSpPr txBox="1"/>
          <p:nvPr/>
        </p:nvSpPr>
        <p:spPr>
          <a:xfrm>
            <a:off x="707923" y="5801032"/>
            <a:ext cx="5850193" cy="646331"/>
          </a:xfrm>
          <a:prstGeom prst="rect">
            <a:avLst/>
          </a:prstGeom>
          <a:noFill/>
        </p:spPr>
        <p:txBody>
          <a:bodyPr wrap="square" rtlCol="0">
            <a:spAutoFit/>
          </a:bodyPr>
          <a:lstStyle/>
          <a:p>
            <a:r>
              <a:rPr lang="en-SG" b="1" dirty="0">
                <a:latin typeface="Arial" panose="020B0604020202020204" pitchFamily="34" charset="0"/>
                <a:cs typeface="Arial" panose="020B0604020202020204" pitchFamily="34" charset="0"/>
              </a:rPr>
              <a:t>ENGAGE by Community Engagement Asia</a:t>
            </a:r>
          </a:p>
          <a:p>
            <a:r>
              <a:rPr lang="en-SG" b="1" dirty="0">
                <a:latin typeface="Arial" panose="020B0604020202020204" pitchFamily="34" charset="0"/>
                <a:cs typeface="Arial" panose="020B0604020202020204" pitchFamily="34" charset="0"/>
              </a:rPr>
              <a:t>ENTRY SUBMISSION</a:t>
            </a:r>
          </a:p>
        </p:txBody>
      </p:sp>
    </p:spTree>
    <p:extLst>
      <p:ext uri="{BB962C8B-B14F-4D97-AF65-F5344CB8AC3E}">
        <p14:creationId xmlns:p14="http://schemas.microsoft.com/office/powerpoint/2010/main" val="4228672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228423-754C-B9CA-5585-F40CEB4423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2BD3BC-2968-0261-92A1-7BBCA21C9947}"/>
              </a:ext>
            </a:extLst>
          </p:cNvPr>
          <p:cNvSpPr>
            <a:spLocks noGrp="1"/>
          </p:cNvSpPr>
          <p:nvPr>
            <p:ph type="title"/>
          </p:nvPr>
        </p:nvSpPr>
        <p:spPr/>
        <p:txBody>
          <a:bodyPr/>
          <a:lstStyle/>
          <a:p>
            <a:r>
              <a:rPr lang="en-US" b="1" dirty="0">
                <a:latin typeface="Arial" panose="020B0604020202020204" pitchFamily="34" charset="0"/>
                <a:cs typeface="Arial" panose="020B0604020202020204" pitchFamily="34" charset="0"/>
              </a:rPr>
              <a:t>Section 6: Impact &amp; Outcomes</a:t>
            </a:r>
            <a:endParaRPr lang="en-SG" dirty="0">
              <a:latin typeface="Arial" panose="020B0604020202020204" pitchFamily="34" charset="0"/>
              <a:cs typeface="Arial" panose="020B0604020202020204" pitchFamily="34" charset="0"/>
            </a:endParaRPr>
          </a:p>
        </p:txBody>
      </p:sp>
      <p:pic>
        <p:nvPicPr>
          <p:cNvPr id="9" name="Content Placeholder 8">
            <a:extLst>
              <a:ext uri="{FF2B5EF4-FFF2-40B4-BE49-F238E27FC236}">
                <a16:creationId xmlns:a16="http://schemas.microsoft.com/office/drawing/2014/main" id="{8F0252AA-783E-CDE3-9B8E-EA766DD7E72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709899" y="365125"/>
            <a:ext cx="1101886" cy="1137575"/>
          </a:xfrm>
        </p:spPr>
      </p:pic>
      <p:sp>
        <p:nvSpPr>
          <p:cNvPr id="3" name="TextBox 2">
            <a:extLst>
              <a:ext uri="{FF2B5EF4-FFF2-40B4-BE49-F238E27FC236}">
                <a16:creationId xmlns:a16="http://schemas.microsoft.com/office/drawing/2014/main" id="{4FE7F896-0635-216C-90E7-719B88E7AB78}"/>
              </a:ext>
            </a:extLst>
          </p:cNvPr>
          <p:cNvSpPr txBox="1"/>
          <p:nvPr/>
        </p:nvSpPr>
        <p:spPr>
          <a:xfrm>
            <a:off x="1298713" y="2186609"/>
            <a:ext cx="9856967" cy="369332"/>
          </a:xfrm>
          <a:prstGeom prst="rect">
            <a:avLst/>
          </a:prstGeom>
          <a:noFill/>
        </p:spPr>
        <p:txBody>
          <a:bodyPr wrap="square" rtlCol="0">
            <a:spAutoFit/>
          </a:bodyPr>
          <a:lstStyle/>
          <a:p>
            <a:r>
              <a:rPr lang="en-SG" dirty="0"/>
              <a:t>Insert text here.</a:t>
            </a:r>
          </a:p>
        </p:txBody>
      </p:sp>
    </p:spTree>
    <p:extLst>
      <p:ext uri="{BB962C8B-B14F-4D97-AF65-F5344CB8AC3E}">
        <p14:creationId xmlns:p14="http://schemas.microsoft.com/office/powerpoint/2010/main" val="42119177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ADB03-BD98-94AC-E1B4-DF8B7866B7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3286A4-6693-2959-E2D6-93108F388F1E}"/>
              </a:ext>
            </a:extLst>
          </p:cNvPr>
          <p:cNvSpPr>
            <a:spLocks noGrp="1"/>
          </p:cNvSpPr>
          <p:nvPr>
            <p:ph type="title"/>
          </p:nvPr>
        </p:nvSpPr>
        <p:spPr/>
        <p:txBody>
          <a:bodyPr/>
          <a:lstStyle/>
          <a:p>
            <a:r>
              <a:rPr lang="en-US" b="1" dirty="0">
                <a:latin typeface="Arial" panose="020B0604020202020204" pitchFamily="34" charset="0"/>
                <a:cs typeface="Arial" panose="020B0604020202020204" pitchFamily="34" charset="0"/>
              </a:rPr>
              <a:t>Section 7: Reflection</a:t>
            </a:r>
            <a:endParaRPr lang="en-SG" dirty="0">
              <a:latin typeface="Arial" panose="020B0604020202020204" pitchFamily="34" charset="0"/>
              <a:cs typeface="Arial" panose="020B0604020202020204" pitchFamily="34" charset="0"/>
            </a:endParaRPr>
          </a:p>
        </p:txBody>
      </p:sp>
      <p:pic>
        <p:nvPicPr>
          <p:cNvPr id="9" name="Content Placeholder 8">
            <a:extLst>
              <a:ext uri="{FF2B5EF4-FFF2-40B4-BE49-F238E27FC236}">
                <a16:creationId xmlns:a16="http://schemas.microsoft.com/office/drawing/2014/main" id="{358B43E3-BABC-6CB2-B61A-D7A49BC751A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709899" y="365125"/>
            <a:ext cx="1101886" cy="1137575"/>
          </a:xfrm>
        </p:spPr>
      </p:pic>
      <p:sp>
        <p:nvSpPr>
          <p:cNvPr id="3" name="TextBox 2">
            <a:extLst>
              <a:ext uri="{FF2B5EF4-FFF2-40B4-BE49-F238E27FC236}">
                <a16:creationId xmlns:a16="http://schemas.microsoft.com/office/drawing/2014/main" id="{EC4C1DC1-84BB-A2BD-68FD-032CEDC86C28}"/>
              </a:ext>
            </a:extLst>
          </p:cNvPr>
          <p:cNvSpPr txBox="1"/>
          <p:nvPr/>
        </p:nvSpPr>
        <p:spPr>
          <a:xfrm>
            <a:off x="1298713" y="2186609"/>
            <a:ext cx="9856967" cy="369332"/>
          </a:xfrm>
          <a:prstGeom prst="rect">
            <a:avLst/>
          </a:prstGeom>
          <a:noFill/>
        </p:spPr>
        <p:txBody>
          <a:bodyPr wrap="square" rtlCol="0">
            <a:spAutoFit/>
          </a:bodyPr>
          <a:lstStyle/>
          <a:p>
            <a:r>
              <a:rPr lang="en-SG" dirty="0"/>
              <a:t>Insert text here.</a:t>
            </a:r>
          </a:p>
        </p:txBody>
      </p:sp>
    </p:spTree>
    <p:extLst>
      <p:ext uri="{BB962C8B-B14F-4D97-AF65-F5344CB8AC3E}">
        <p14:creationId xmlns:p14="http://schemas.microsoft.com/office/powerpoint/2010/main" val="37567891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D88AF-E595-1C02-BC8B-6EC1CFFF1E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768BC0-EC8D-0C02-73AB-01F7005A4E90}"/>
              </a:ext>
            </a:extLst>
          </p:cNvPr>
          <p:cNvSpPr>
            <a:spLocks noGrp="1"/>
          </p:cNvSpPr>
          <p:nvPr>
            <p:ph type="title"/>
          </p:nvPr>
        </p:nvSpPr>
        <p:spPr/>
        <p:txBody>
          <a:bodyPr/>
          <a:lstStyle/>
          <a:p>
            <a:r>
              <a:rPr lang="en-US" b="1">
                <a:latin typeface="Arial" panose="020B0604020202020204" pitchFamily="34" charset="0"/>
                <a:cs typeface="Arial" panose="020B0604020202020204" pitchFamily="34" charset="0"/>
              </a:rPr>
              <a:t>Section 8: </a:t>
            </a:r>
            <a:r>
              <a:rPr lang="en-US" b="1" dirty="0">
                <a:latin typeface="Arial" panose="020B0604020202020204" pitchFamily="34" charset="0"/>
                <a:cs typeface="Arial" panose="020B0604020202020204" pitchFamily="34" charset="0"/>
              </a:rPr>
              <a:t>Supporting Materials</a:t>
            </a:r>
            <a:endParaRPr lang="en-SG" dirty="0">
              <a:latin typeface="Arial" panose="020B0604020202020204" pitchFamily="34" charset="0"/>
              <a:cs typeface="Arial" panose="020B0604020202020204" pitchFamily="34" charset="0"/>
            </a:endParaRPr>
          </a:p>
        </p:txBody>
      </p:sp>
      <p:pic>
        <p:nvPicPr>
          <p:cNvPr id="9" name="Content Placeholder 8">
            <a:extLst>
              <a:ext uri="{FF2B5EF4-FFF2-40B4-BE49-F238E27FC236}">
                <a16:creationId xmlns:a16="http://schemas.microsoft.com/office/drawing/2014/main" id="{F7BBCD37-C756-FD79-73F9-0FD4A1E8F12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709899" y="365125"/>
            <a:ext cx="1101886" cy="1137575"/>
          </a:xfrm>
        </p:spPr>
      </p:pic>
      <p:sp>
        <p:nvSpPr>
          <p:cNvPr id="3" name="TextBox 2">
            <a:extLst>
              <a:ext uri="{FF2B5EF4-FFF2-40B4-BE49-F238E27FC236}">
                <a16:creationId xmlns:a16="http://schemas.microsoft.com/office/drawing/2014/main" id="{741C2F4D-92FB-4DF5-EA37-CABD1D4484A5}"/>
              </a:ext>
            </a:extLst>
          </p:cNvPr>
          <p:cNvSpPr txBox="1"/>
          <p:nvPr/>
        </p:nvSpPr>
        <p:spPr>
          <a:xfrm>
            <a:off x="1298713" y="2186609"/>
            <a:ext cx="9856967" cy="369332"/>
          </a:xfrm>
          <a:prstGeom prst="rect">
            <a:avLst/>
          </a:prstGeom>
          <a:noFill/>
        </p:spPr>
        <p:txBody>
          <a:bodyPr wrap="square" rtlCol="0">
            <a:spAutoFit/>
          </a:bodyPr>
          <a:lstStyle/>
          <a:p>
            <a:r>
              <a:rPr lang="en-SG" dirty="0"/>
              <a:t>Insert text here.</a:t>
            </a:r>
          </a:p>
        </p:txBody>
      </p:sp>
    </p:spTree>
    <p:extLst>
      <p:ext uri="{BB962C8B-B14F-4D97-AF65-F5344CB8AC3E}">
        <p14:creationId xmlns:p14="http://schemas.microsoft.com/office/powerpoint/2010/main" val="9567812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B4D61-2421-9A73-DDAB-45FF299DED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D72823-EE34-A17F-9E23-5364B28BDD95}"/>
              </a:ext>
            </a:extLst>
          </p:cNvPr>
          <p:cNvSpPr>
            <a:spLocks noGrp="1"/>
          </p:cNvSpPr>
          <p:nvPr>
            <p:ph type="title"/>
          </p:nvPr>
        </p:nvSpPr>
        <p:spPr/>
        <p:txBody>
          <a:bodyPr/>
          <a:lstStyle/>
          <a:p>
            <a:r>
              <a:rPr lang="en-US" b="1" dirty="0">
                <a:latin typeface="Arial" panose="020B0604020202020204" pitchFamily="34" charset="0"/>
                <a:cs typeface="Arial" panose="020B0604020202020204" pitchFamily="34" charset="0"/>
              </a:rPr>
              <a:t>Declaration</a:t>
            </a:r>
            <a:endParaRPr lang="en-SG" dirty="0">
              <a:latin typeface="Arial" panose="020B0604020202020204" pitchFamily="34" charset="0"/>
              <a:cs typeface="Arial" panose="020B0604020202020204" pitchFamily="34" charset="0"/>
            </a:endParaRPr>
          </a:p>
        </p:txBody>
      </p:sp>
      <p:pic>
        <p:nvPicPr>
          <p:cNvPr id="9" name="Content Placeholder 8">
            <a:extLst>
              <a:ext uri="{FF2B5EF4-FFF2-40B4-BE49-F238E27FC236}">
                <a16:creationId xmlns:a16="http://schemas.microsoft.com/office/drawing/2014/main" id="{4E80FC35-D164-A1B4-3BB3-11522E2071F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709899" y="365125"/>
            <a:ext cx="1101886" cy="1137575"/>
          </a:xfrm>
        </p:spPr>
      </p:pic>
      <p:sp>
        <p:nvSpPr>
          <p:cNvPr id="3" name="TextBox 2">
            <a:extLst>
              <a:ext uri="{FF2B5EF4-FFF2-40B4-BE49-F238E27FC236}">
                <a16:creationId xmlns:a16="http://schemas.microsoft.com/office/drawing/2014/main" id="{AD5C831B-B0AF-F9FC-B815-B7AD9EE0C579}"/>
              </a:ext>
            </a:extLst>
          </p:cNvPr>
          <p:cNvSpPr txBox="1"/>
          <p:nvPr/>
        </p:nvSpPr>
        <p:spPr>
          <a:xfrm>
            <a:off x="1192696" y="2199861"/>
            <a:ext cx="10058400" cy="3693319"/>
          </a:xfrm>
          <a:prstGeom prst="rect">
            <a:avLst/>
          </a:prstGeom>
          <a:noFill/>
        </p:spPr>
        <p:txBody>
          <a:bodyPr wrap="square" rtlCol="0">
            <a:spAutoFit/>
          </a:bodyPr>
          <a:lstStyle/>
          <a:p>
            <a:pPr>
              <a:lnSpc>
                <a:spcPct val="150000"/>
              </a:lnSpc>
            </a:pPr>
            <a:r>
              <a:rPr lang="en-US" dirty="0">
                <a:latin typeface="Arial" panose="020B0604020202020204" pitchFamily="34" charset="0"/>
                <a:cs typeface="Arial" panose="020B0604020202020204" pitchFamily="34" charset="0"/>
              </a:rPr>
              <a:t>By submitting this entry, I confirm that:</a:t>
            </a:r>
          </a:p>
          <a:p>
            <a:pPr marL="285750" indent="-285750">
              <a:lnSpc>
                <a:spcPct val="150000"/>
              </a:lnSpc>
              <a:buFont typeface="Arial" panose="020B0604020202020204" pitchFamily="34" charset="0"/>
              <a:buChar char="•"/>
            </a:pPr>
            <a:r>
              <a:rPr lang="en-US" dirty="0">
                <a:latin typeface="Arial" panose="020B0604020202020204" pitchFamily="34" charset="0"/>
                <a:cs typeface="Arial" panose="020B0604020202020204" pitchFamily="34" charset="0"/>
              </a:rPr>
              <a:t>All information provided in this submission is true, accurate and complete to the best of my knowledge.</a:t>
            </a:r>
          </a:p>
          <a:p>
            <a:pPr marL="285750" indent="-285750">
              <a:lnSpc>
                <a:spcPct val="150000"/>
              </a:lnSpc>
              <a:buFont typeface="Arial" panose="020B0604020202020204" pitchFamily="34" charset="0"/>
              <a:buChar char="•"/>
            </a:pPr>
            <a:r>
              <a:rPr lang="en-US" dirty="0">
                <a:latin typeface="Arial" panose="020B0604020202020204" pitchFamily="34" charset="0"/>
                <a:cs typeface="Arial" panose="020B0604020202020204" pitchFamily="34" charset="0"/>
              </a:rPr>
              <a:t>I have the authority to submit this entry on behalf of the </a:t>
            </a:r>
            <a:r>
              <a:rPr lang="en-US" dirty="0" err="1">
                <a:latin typeface="Arial" panose="020B0604020202020204" pitchFamily="34" charset="0"/>
                <a:cs typeface="Arial" panose="020B0604020202020204" pitchFamily="34" charset="0"/>
              </a:rPr>
              <a:t>organisation</a:t>
            </a:r>
            <a:r>
              <a:rPr lang="en-US" dirty="0">
                <a:latin typeface="Arial" panose="020B0604020202020204" pitchFamily="34" charset="0"/>
                <a:cs typeface="Arial" panose="020B0604020202020204" pitchFamily="34" charset="0"/>
              </a:rPr>
              <a:t> (where applicable).</a:t>
            </a:r>
          </a:p>
          <a:p>
            <a:pPr marL="285750" indent="-285750">
              <a:lnSpc>
                <a:spcPct val="150000"/>
              </a:lnSpc>
              <a:buFont typeface="Arial" panose="020B0604020202020204" pitchFamily="34" charset="0"/>
              <a:buChar char="•"/>
            </a:pPr>
            <a:r>
              <a:rPr lang="en-US" dirty="0">
                <a:latin typeface="Arial" panose="020B0604020202020204" pitchFamily="34" charset="0"/>
                <a:cs typeface="Arial" panose="020B0604020202020204" pitchFamily="34" charset="0"/>
              </a:rPr>
              <a:t>I consent to the ENGAGE Recognition Awards using the submitted materials for judging purposes and, where appropriate, for promotional, publicity and marketing activities related to the awards. Any confidential information clearly identified as such will not be used for promotional purposes without prior consent.</a:t>
            </a:r>
          </a:p>
          <a:p>
            <a:endParaRPr lang="en-SG" dirty="0"/>
          </a:p>
        </p:txBody>
      </p:sp>
    </p:spTree>
    <p:extLst>
      <p:ext uri="{BB962C8B-B14F-4D97-AF65-F5344CB8AC3E}">
        <p14:creationId xmlns:p14="http://schemas.microsoft.com/office/powerpoint/2010/main" val="776155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274A1-EE6A-6018-8EB2-26755E1EF2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8A8E90-C159-9DA3-FCE9-965D911C1E6C}"/>
              </a:ext>
            </a:extLst>
          </p:cNvPr>
          <p:cNvSpPr>
            <a:spLocks noGrp="1"/>
          </p:cNvSpPr>
          <p:nvPr>
            <p:ph type="title"/>
          </p:nvPr>
        </p:nvSpPr>
        <p:spPr/>
        <p:txBody>
          <a:bodyPr/>
          <a:lstStyle/>
          <a:p>
            <a:r>
              <a:rPr lang="en-US" b="1" dirty="0">
                <a:latin typeface="Arial" panose="020B0604020202020204" pitchFamily="34" charset="0"/>
                <a:cs typeface="Arial" panose="020B0604020202020204" pitchFamily="34" charset="0"/>
              </a:rPr>
              <a:t>Submission Structure</a:t>
            </a:r>
            <a:endParaRPr lang="en-SG" dirty="0">
              <a:latin typeface="Arial" panose="020B0604020202020204" pitchFamily="34" charset="0"/>
              <a:cs typeface="Arial" panose="020B0604020202020204" pitchFamily="34" charset="0"/>
            </a:endParaRPr>
          </a:p>
        </p:txBody>
      </p:sp>
      <p:pic>
        <p:nvPicPr>
          <p:cNvPr id="9" name="Content Placeholder 8">
            <a:extLst>
              <a:ext uri="{FF2B5EF4-FFF2-40B4-BE49-F238E27FC236}">
                <a16:creationId xmlns:a16="http://schemas.microsoft.com/office/drawing/2014/main" id="{C6385013-B6E4-D8C7-C9B0-7033FC9E060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709899" y="365125"/>
            <a:ext cx="1101886" cy="1137575"/>
          </a:xfrm>
        </p:spPr>
      </p:pic>
      <p:sp>
        <p:nvSpPr>
          <p:cNvPr id="10" name="TextBox 9">
            <a:extLst>
              <a:ext uri="{FF2B5EF4-FFF2-40B4-BE49-F238E27FC236}">
                <a16:creationId xmlns:a16="http://schemas.microsoft.com/office/drawing/2014/main" id="{758070ED-72E1-C1A5-F493-D842CB0C6F34}"/>
              </a:ext>
            </a:extLst>
          </p:cNvPr>
          <p:cNvSpPr txBox="1"/>
          <p:nvPr/>
        </p:nvSpPr>
        <p:spPr>
          <a:xfrm>
            <a:off x="1251284" y="2245895"/>
            <a:ext cx="9904396" cy="1754326"/>
          </a:xfrm>
          <a:prstGeom prst="rect">
            <a:avLst/>
          </a:prstGeom>
          <a:noFill/>
        </p:spPr>
        <p:txBody>
          <a:bodyPr wrap="square" rtlCol="0">
            <a:spAutoFit/>
          </a:bodyPr>
          <a:lstStyle/>
          <a:p>
            <a:pPr fontAlgn="base"/>
            <a:r>
              <a:rPr lang="en-US" dirty="0">
                <a:latin typeface="Arial" panose="020B0604020202020204" pitchFamily="34" charset="0"/>
                <a:cs typeface="Arial" panose="020B0604020202020204" pitchFamily="34" charset="0"/>
              </a:rPr>
              <a:t>The submission structure is designed to guide participants in presenting a clear, end-to-end account of their community engagement initiative — from understanding the problem and shaping the approach, to execution, participation, and impact. It enables judges to evaluate not just what was done, but how thoughtfully and effectively it was delivered, ensuring consistent assessment based on depth of insight, quality of execution, and meaningful outcomes achieved. </a:t>
            </a:r>
          </a:p>
        </p:txBody>
      </p:sp>
    </p:spTree>
    <p:extLst>
      <p:ext uri="{BB962C8B-B14F-4D97-AF65-F5344CB8AC3E}">
        <p14:creationId xmlns:p14="http://schemas.microsoft.com/office/powerpoint/2010/main" val="14910249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458CB-6772-B812-1DB3-7CF6054E94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441F31-819A-53F5-86F6-9625A9E18974}"/>
              </a:ext>
            </a:extLst>
          </p:cNvPr>
          <p:cNvSpPr>
            <a:spLocks noGrp="1"/>
          </p:cNvSpPr>
          <p:nvPr>
            <p:ph type="title"/>
          </p:nvPr>
        </p:nvSpPr>
        <p:spPr/>
        <p:txBody>
          <a:bodyPr/>
          <a:lstStyle/>
          <a:p>
            <a:r>
              <a:rPr lang="en-US" b="1" dirty="0">
                <a:latin typeface="Arial" panose="020B0604020202020204" pitchFamily="34" charset="0"/>
                <a:cs typeface="Arial" panose="020B0604020202020204" pitchFamily="34" charset="0"/>
              </a:rPr>
              <a:t>Terms &amp; Conditions</a:t>
            </a:r>
            <a:endParaRPr lang="en-SG" dirty="0">
              <a:latin typeface="Arial" panose="020B0604020202020204" pitchFamily="34" charset="0"/>
              <a:cs typeface="Arial" panose="020B0604020202020204" pitchFamily="34" charset="0"/>
            </a:endParaRPr>
          </a:p>
        </p:txBody>
      </p:sp>
      <p:pic>
        <p:nvPicPr>
          <p:cNvPr id="9" name="Content Placeholder 8">
            <a:extLst>
              <a:ext uri="{FF2B5EF4-FFF2-40B4-BE49-F238E27FC236}">
                <a16:creationId xmlns:a16="http://schemas.microsoft.com/office/drawing/2014/main" id="{4EEFEC04-5940-CF25-9998-FAA52D91487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709899" y="365125"/>
            <a:ext cx="1101886" cy="1137575"/>
          </a:xfrm>
        </p:spPr>
      </p:pic>
      <p:sp>
        <p:nvSpPr>
          <p:cNvPr id="3" name="TextBox 2">
            <a:extLst>
              <a:ext uri="{FF2B5EF4-FFF2-40B4-BE49-F238E27FC236}">
                <a16:creationId xmlns:a16="http://schemas.microsoft.com/office/drawing/2014/main" id="{D5AF8C18-2862-1797-A1C4-66F84553A6F7}"/>
              </a:ext>
            </a:extLst>
          </p:cNvPr>
          <p:cNvSpPr txBox="1"/>
          <p:nvPr/>
        </p:nvSpPr>
        <p:spPr>
          <a:xfrm>
            <a:off x="1311965" y="2186609"/>
            <a:ext cx="9843715" cy="3970318"/>
          </a:xfrm>
          <a:prstGeom prst="rect">
            <a:avLst/>
          </a:prstGeom>
          <a:noFill/>
        </p:spPr>
        <p:txBody>
          <a:bodyPr wrap="square" rtlCol="0">
            <a:spAutoFit/>
          </a:bodyPr>
          <a:lstStyle/>
          <a:p>
            <a:pPr marL="285750" indent="-285750" fontAlgn="base">
              <a:buFont typeface="Arial" panose="020B0604020202020204" pitchFamily="34" charset="0"/>
              <a:buChar char="•"/>
            </a:pPr>
            <a:r>
              <a:rPr lang="en-SG" sz="1400" dirty="0">
                <a:latin typeface="Arial" panose="020B0604020202020204" pitchFamily="34" charset="0"/>
                <a:cs typeface="Arial" panose="020B0604020202020204" pitchFamily="34" charset="0"/>
              </a:rPr>
              <a:t>All entry fees are non-refundable. </a:t>
            </a:r>
            <a:r>
              <a:rPr lang="en-GB" sz="1400" dirty="0">
                <a:latin typeface="Arial" panose="020B0604020202020204" pitchFamily="34" charset="0"/>
                <a:cs typeface="Arial" panose="020B0604020202020204" pitchFamily="34" charset="0"/>
              </a:rPr>
              <a:t> </a:t>
            </a:r>
          </a:p>
          <a:p>
            <a:pPr marL="285750" indent="-285750" fontAlgn="base">
              <a:buFont typeface="Arial" panose="020B0604020202020204" pitchFamily="34" charset="0"/>
              <a:buChar char="•"/>
            </a:pPr>
            <a:r>
              <a:rPr lang="en-SG" sz="1400" dirty="0">
                <a:latin typeface="Arial" panose="020B0604020202020204" pitchFamily="34" charset="0"/>
                <a:cs typeface="Arial" panose="020B0604020202020204" pitchFamily="34" charset="0"/>
              </a:rPr>
              <a:t>The judges' decisions are final and no correspondence will be entered into regarding the results. </a:t>
            </a:r>
            <a:r>
              <a:rPr lang="en-GB" sz="1400" dirty="0">
                <a:latin typeface="Arial" panose="020B0604020202020204" pitchFamily="34" charset="0"/>
                <a:cs typeface="Arial" panose="020B0604020202020204" pitchFamily="34" charset="0"/>
              </a:rPr>
              <a:t> </a:t>
            </a:r>
          </a:p>
          <a:p>
            <a:pPr marL="285750" indent="-285750" fontAlgn="base">
              <a:buFont typeface="Arial" panose="020B0604020202020204" pitchFamily="34" charset="0"/>
              <a:buChar char="•"/>
            </a:pPr>
            <a:r>
              <a:rPr lang="en-SG" sz="1400" dirty="0">
                <a:latin typeface="Arial" panose="020B0604020202020204" pitchFamily="34" charset="0"/>
                <a:cs typeface="Arial" panose="020B0604020202020204" pitchFamily="34" charset="0"/>
              </a:rPr>
              <a:t>Community Engagement Asia reserves the right to merge, amend or withdraw any award category should it be deemed necessary. In such cases, entry fees will not be refunded. </a:t>
            </a:r>
            <a:r>
              <a:rPr lang="en-GB" sz="1400" dirty="0">
                <a:latin typeface="Arial" panose="020B0604020202020204" pitchFamily="34" charset="0"/>
                <a:cs typeface="Arial" panose="020B0604020202020204" pitchFamily="34" charset="0"/>
              </a:rPr>
              <a:t> </a:t>
            </a:r>
          </a:p>
          <a:p>
            <a:pPr marL="285750" indent="-285750" fontAlgn="base">
              <a:buFont typeface="Arial" panose="020B0604020202020204" pitchFamily="34" charset="0"/>
              <a:buChar char="•"/>
            </a:pPr>
            <a:r>
              <a:rPr lang="en-SG" sz="1400" dirty="0">
                <a:latin typeface="Arial" panose="020B0604020202020204" pitchFamily="34" charset="0"/>
                <a:cs typeface="Arial" panose="020B0604020202020204" pitchFamily="34" charset="0"/>
              </a:rPr>
              <a:t>If your entry is shortlisted or selected as a winner, the information submitted through the entry portal may be used across Community Engagement Asia's website, awards collateral, certificates, trophies and other promotional materials. For editorial consistency, company suffixes such as </a:t>
            </a:r>
            <a:r>
              <a:rPr lang="en-SG" sz="1400" dirty="0" err="1">
                <a:latin typeface="Arial" panose="020B0604020202020204" pitchFamily="34" charset="0"/>
                <a:cs typeface="Arial" panose="020B0604020202020204" pitchFamily="34" charset="0"/>
              </a:rPr>
              <a:t>Pte.</a:t>
            </a:r>
            <a:r>
              <a:rPr lang="en-SG" sz="1400" dirty="0">
                <a:latin typeface="Arial" panose="020B0604020202020204" pitchFamily="34" charset="0"/>
                <a:cs typeface="Arial" panose="020B0604020202020204" pitchFamily="34" charset="0"/>
              </a:rPr>
              <a:t> Ltd., </a:t>
            </a:r>
            <a:r>
              <a:rPr lang="en-SG" sz="1400" dirty="0" err="1">
                <a:latin typeface="Arial" panose="020B0604020202020204" pitchFamily="34" charset="0"/>
                <a:cs typeface="Arial" panose="020B0604020202020204" pitchFamily="34" charset="0"/>
              </a:rPr>
              <a:t>Sdn</a:t>
            </a:r>
            <a:r>
              <a:rPr lang="en-SG" sz="1400" dirty="0">
                <a:latin typeface="Arial" panose="020B0604020202020204" pitchFamily="34" charset="0"/>
                <a:cs typeface="Arial" panose="020B0604020202020204" pitchFamily="34" charset="0"/>
              </a:rPr>
              <a:t>. Bhd., </a:t>
            </a:r>
            <a:r>
              <a:rPr lang="en-SG" sz="1400" dirty="0" err="1">
                <a:latin typeface="Arial" panose="020B0604020202020204" pitchFamily="34" charset="0"/>
                <a:cs typeface="Arial" panose="020B0604020202020204" pitchFamily="34" charset="0"/>
              </a:rPr>
              <a:t>Berhad</a:t>
            </a:r>
            <a:r>
              <a:rPr lang="en-SG" sz="1400" dirty="0">
                <a:latin typeface="Arial" panose="020B0604020202020204" pitchFamily="34" charset="0"/>
                <a:cs typeface="Arial" panose="020B0604020202020204" pitchFamily="34" charset="0"/>
              </a:rPr>
              <a:t>, Inc., Corporation, PT and similar designations may be omitted. </a:t>
            </a:r>
            <a:r>
              <a:rPr lang="en-GB" sz="1400" dirty="0">
                <a:latin typeface="Arial" panose="020B0604020202020204" pitchFamily="34" charset="0"/>
                <a:cs typeface="Arial" panose="020B0604020202020204" pitchFamily="34" charset="0"/>
              </a:rPr>
              <a:t> </a:t>
            </a:r>
          </a:p>
          <a:p>
            <a:pPr marL="285750" indent="-285750" fontAlgn="base">
              <a:buFont typeface="Arial" panose="020B0604020202020204" pitchFamily="34" charset="0"/>
              <a:buChar char="•"/>
            </a:pPr>
            <a:r>
              <a:rPr lang="en-SG" sz="1400" dirty="0">
                <a:latin typeface="Arial" panose="020B0604020202020204" pitchFamily="34" charset="0"/>
                <a:cs typeface="Arial" panose="020B0604020202020204" pitchFamily="34" charset="0"/>
              </a:rPr>
              <a:t>All information submitted, including organisation names, project titles and credits, will be considered final upon the close of entries. No amendments or transfers will be accepted after the submission deadline. </a:t>
            </a:r>
            <a:r>
              <a:rPr lang="en-GB" sz="1400" dirty="0">
                <a:latin typeface="Arial" panose="020B0604020202020204" pitchFamily="34" charset="0"/>
                <a:cs typeface="Arial" panose="020B0604020202020204" pitchFamily="34" charset="0"/>
              </a:rPr>
              <a:t> </a:t>
            </a:r>
          </a:p>
          <a:p>
            <a:pPr marL="285750" indent="-285750" fontAlgn="base">
              <a:buFont typeface="Arial" panose="020B0604020202020204" pitchFamily="34" charset="0"/>
              <a:buChar char="•"/>
            </a:pPr>
            <a:r>
              <a:rPr lang="en-SG" sz="1400" dirty="0">
                <a:latin typeface="Arial" panose="020B0604020202020204" pitchFamily="34" charset="0"/>
                <a:cs typeface="Arial" panose="020B0604020202020204" pitchFamily="34" charset="0"/>
              </a:rPr>
              <a:t>All judges are bound by strict confidentiality and conflict of interest requirements. Judges will not assess entries submitted by their own organisation or any organisation where a conflict of interest exists. </a:t>
            </a:r>
            <a:r>
              <a:rPr lang="en-GB" sz="1400" dirty="0">
                <a:latin typeface="Arial" panose="020B0604020202020204" pitchFamily="34" charset="0"/>
                <a:cs typeface="Arial" panose="020B0604020202020204" pitchFamily="34" charset="0"/>
              </a:rPr>
              <a:t> </a:t>
            </a:r>
          </a:p>
          <a:p>
            <a:pPr marL="285750" indent="-285750" fontAlgn="base">
              <a:buFont typeface="Arial" panose="020B0604020202020204" pitchFamily="34" charset="0"/>
              <a:buChar char="•"/>
            </a:pPr>
            <a:r>
              <a:rPr lang="en-SG" sz="1400" dirty="0">
                <a:latin typeface="Arial" panose="020B0604020202020204" pitchFamily="34" charset="0"/>
                <a:cs typeface="Arial" panose="020B0604020202020204" pitchFamily="34" charset="0"/>
              </a:rPr>
              <a:t>Winners will be announced at Community Engagement Asia 2026 (Singapore). Winners who are not present will still receive their award following the event. </a:t>
            </a:r>
            <a:r>
              <a:rPr lang="en-GB" sz="1400" dirty="0">
                <a:latin typeface="Arial" panose="020B0604020202020204" pitchFamily="34" charset="0"/>
                <a:cs typeface="Arial" panose="020B0604020202020204" pitchFamily="34" charset="0"/>
              </a:rPr>
              <a:t> </a:t>
            </a:r>
          </a:p>
          <a:p>
            <a:pPr marL="285750" indent="-285750" fontAlgn="base">
              <a:buFont typeface="Arial" panose="020B0604020202020204" pitchFamily="34" charset="0"/>
              <a:buChar char="•"/>
            </a:pPr>
            <a:r>
              <a:rPr lang="en-SG" sz="1400" dirty="0">
                <a:latin typeface="Arial" panose="020B0604020202020204" pitchFamily="34" charset="0"/>
                <a:cs typeface="Arial" panose="020B0604020202020204" pitchFamily="34" charset="0"/>
              </a:rPr>
              <a:t>Community Engagement Asia reserves the right to remove any entry from the judging process if the submitting organisation has outstanding payment obligations or a history of non-payment. </a:t>
            </a:r>
            <a:r>
              <a:rPr lang="en-GB" sz="1400" dirty="0">
                <a:latin typeface="Arial" panose="020B0604020202020204" pitchFamily="34" charset="0"/>
                <a:cs typeface="Arial" panose="020B0604020202020204" pitchFamily="34" charset="0"/>
              </a:rPr>
              <a:t> </a:t>
            </a:r>
          </a:p>
          <a:p>
            <a:pPr marL="285750" indent="-285750" fontAlgn="base">
              <a:buFont typeface="Arial" panose="020B0604020202020204" pitchFamily="34" charset="0"/>
              <a:buChar char="•"/>
            </a:pPr>
            <a:r>
              <a:rPr lang="en-SG" sz="1400" dirty="0">
                <a:latin typeface="Arial" panose="020B0604020202020204" pitchFamily="34" charset="0"/>
                <a:cs typeface="Arial" panose="020B0604020202020204" pitchFamily="34" charset="0"/>
              </a:rPr>
              <a:t>By submitting an entry, entrants agree to abide by these Terms &amp; Conditions and the official Entry Guidelines. Community Engagement Asia reserves the right to make the final interpretation of these guidelines where necessary.</a:t>
            </a:r>
            <a:r>
              <a:rPr lang="en-GB" sz="14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9024841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A615F-E279-D680-D786-80A6EF07AC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AB7C67-8738-C56B-34E4-3CE27BC94553}"/>
              </a:ext>
            </a:extLst>
          </p:cNvPr>
          <p:cNvSpPr>
            <a:spLocks noGrp="1"/>
          </p:cNvSpPr>
          <p:nvPr>
            <p:ph type="title"/>
          </p:nvPr>
        </p:nvSpPr>
        <p:spPr/>
        <p:txBody>
          <a:bodyPr/>
          <a:lstStyle/>
          <a:p>
            <a:r>
              <a:rPr lang="en-SG" dirty="0">
                <a:latin typeface="Arial" panose="020B0604020202020204" pitchFamily="34" charset="0"/>
                <a:cs typeface="Arial" panose="020B0604020202020204" pitchFamily="34" charset="0"/>
              </a:rPr>
              <a:t>Award Entry Form</a:t>
            </a:r>
          </a:p>
        </p:txBody>
      </p:sp>
      <p:pic>
        <p:nvPicPr>
          <p:cNvPr id="9" name="Content Placeholder 8">
            <a:extLst>
              <a:ext uri="{FF2B5EF4-FFF2-40B4-BE49-F238E27FC236}">
                <a16:creationId xmlns:a16="http://schemas.microsoft.com/office/drawing/2014/main" id="{63975B68-572E-9537-3A5B-1A572B42C91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709899" y="365125"/>
            <a:ext cx="1101886" cy="1137575"/>
          </a:xfrm>
        </p:spPr>
      </p:pic>
      <p:sp>
        <p:nvSpPr>
          <p:cNvPr id="3" name="TextBox 2">
            <a:extLst>
              <a:ext uri="{FF2B5EF4-FFF2-40B4-BE49-F238E27FC236}">
                <a16:creationId xmlns:a16="http://schemas.microsoft.com/office/drawing/2014/main" id="{A90CF4BE-898F-0AA9-6339-4F120A1F7243}"/>
              </a:ext>
            </a:extLst>
          </p:cNvPr>
          <p:cNvSpPr txBox="1"/>
          <p:nvPr/>
        </p:nvSpPr>
        <p:spPr>
          <a:xfrm>
            <a:off x="1097280" y="1815882"/>
            <a:ext cx="9843715" cy="738664"/>
          </a:xfrm>
          <a:prstGeom prst="rect">
            <a:avLst/>
          </a:prstGeom>
          <a:noFill/>
        </p:spPr>
        <p:txBody>
          <a:bodyPr wrap="square" rtlCol="0">
            <a:spAutoFit/>
          </a:bodyPr>
          <a:lstStyle/>
          <a:p>
            <a:pPr fontAlgn="base"/>
            <a:r>
              <a:rPr lang="en-GB" sz="1400" dirty="0">
                <a:latin typeface="Arial" panose="020B0604020202020204" pitchFamily="34" charset="0"/>
                <a:cs typeface="Arial" panose="020B0604020202020204" pitchFamily="34" charset="0"/>
              </a:rPr>
              <a:t>It is the responsibility of the entrant to ensure that all information provided in this entry form is true and correct. No changes, including the company name that is to be used for marketing collaterals and the award, will be accepted by the organiser once the entry form has been submitted.</a:t>
            </a:r>
          </a:p>
        </p:txBody>
      </p:sp>
      <p:graphicFrame>
        <p:nvGraphicFramePr>
          <p:cNvPr id="4" name="Table 3">
            <a:extLst>
              <a:ext uri="{FF2B5EF4-FFF2-40B4-BE49-F238E27FC236}">
                <a16:creationId xmlns:a16="http://schemas.microsoft.com/office/drawing/2014/main" id="{FEB7CF65-04A7-42EF-63A1-B51E06CD595C}"/>
              </a:ext>
            </a:extLst>
          </p:cNvPr>
          <p:cNvGraphicFramePr>
            <a:graphicFrameLocks noGrp="1"/>
          </p:cNvGraphicFramePr>
          <p:nvPr>
            <p:extLst>
              <p:ext uri="{D42A27DB-BD31-4B8C-83A1-F6EECF244321}">
                <p14:modId xmlns:p14="http://schemas.microsoft.com/office/powerpoint/2010/main" val="2774380809"/>
              </p:ext>
            </p:extLst>
          </p:nvPr>
        </p:nvGraphicFramePr>
        <p:xfrm>
          <a:off x="1097280" y="2633068"/>
          <a:ext cx="10058400" cy="3591290"/>
        </p:xfrm>
        <a:graphic>
          <a:graphicData uri="http://schemas.openxmlformats.org/drawingml/2006/table">
            <a:tbl>
              <a:tblPr firstRow="1" bandRow="1">
                <a:tableStyleId>{2D5ABB26-0587-4C30-8999-92F81FD0307C}</a:tableStyleId>
              </a:tblPr>
              <a:tblGrid>
                <a:gridCol w="3078935">
                  <a:extLst>
                    <a:ext uri="{9D8B030D-6E8A-4147-A177-3AD203B41FA5}">
                      <a16:colId xmlns:a16="http://schemas.microsoft.com/office/drawing/2014/main" val="791628542"/>
                    </a:ext>
                  </a:extLst>
                </a:gridCol>
                <a:gridCol w="6979465">
                  <a:extLst>
                    <a:ext uri="{9D8B030D-6E8A-4147-A177-3AD203B41FA5}">
                      <a16:colId xmlns:a16="http://schemas.microsoft.com/office/drawing/2014/main" val="2543957751"/>
                    </a:ext>
                  </a:extLst>
                </a:gridCol>
              </a:tblGrid>
              <a:tr h="926965">
                <a:tc>
                  <a:txBody>
                    <a:bodyPr/>
                    <a:lstStyle/>
                    <a:p>
                      <a:pPr algn="l"/>
                      <a:r>
                        <a:rPr lang="en-SG" b="1" dirty="0">
                          <a:latin typeface="Arial" panose="020B0604020202020204" pitchFamily="34" charset="0"/>
                          <a:cs typeface="Arial" panose="020B0604020202020204" pitchFamily="34" charset="0"/>
                        </a:rPr>
                        <a:t>Category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SG">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75104927"/>
                  </a:ext>
                </a:extLst>
              </a:tr>
              <a:tr h="1599902">
                <a:tc>
                  <a:txBody>
                    <a:bodyPr/>
                    <a:lstStyle/>
                    <a:p>
                      <a:pPr algn="l"/>
                      <a:r>
                        <a:rPr lang="en-SG" b="1" dirty="0">
                          <a:latin typeface="Arial" panose="020B0604020202020204" pitchFamily="34" charset="0"/>
                          <a:cs typeface="Arial" panose="020B0604020202020204" pitchFamily="34" charset="0"/>
                        </a:rPr>
                        <a:t>Organisation Name </a:t>
                      </a:r>
                    </a:p>
                    <a:p>
                      <a:pPr algn="l"/>
                      <a:r>
                        <a:rPr lang="en-US" b="1" dirty="0">
                          <a:latin typeface="Arial" panose="020B0604020202020204" pitchFamily="34" charset="0"/>
                          <a:cs typeface="Arial" panose="020B0604020202020204" pitchFamily="34" charset="0"/>
                        </a:rPr>
                        <a:t>(This will be used for all </a:t>
                      </a:r>
                      <a:r>
                        <a:rPr lang="en-US" b="1" u="sng" dirty="0">
                          <a:latin typeface="Arial" panose="020B0604020202020204" pitchFamily="34" charset="0"/>
                          <a:cs typeface="Arial" panose="020B0604020202020204" pitchFamily="34" charset="0"/>
                        </a:rPr>
                        <a:t>marketing collaterals </a:t>
                      </a:r>
                      <a:r>
                        <a:rPr lang="en-US" b="1" dirty="0">
                          <a:latin typeface="Arial" panose="020B0604020202020204" pitchFamily="34" charset="0"/>
                          <a:cs typeface="Arial" panose="020B0604020202020204" pitchFamily="34" charset="0"/>
                        </a:rPr>
                        <a:t>and on the award prize should this submission win)</a:t>
                      </a:r>
                      <a:endParaRPr lang="en-SG"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i="1" dirty="0">
                          <a:latin typeface="Arial" panose="020B0604020202020204" pitchFamily="34" charset="0"/>
                          <a:cs typeface="Arial" panose="020B0604020202020204" pitchFamily="34" charset="0"/>
                        </a:rPr>
                        <a:t>e.g. XYZ Pte Ltd. XYZ will be used across all marketing collaterals while XYX Pte. Ltd. will be engraved on the trophy name should XYZ win.</a:t>
                      </a:r>
                      <a:endParaRPr lang="en-SG" i="1"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80077557"/>
                  </a:ext>
                </a:extLst>
              </a:tr>
              <a:tr h="926965">
                <a:tc>
                  <a:txBody>
                    <a:bodyPr/>
                    <a:lstStyle/>
                    <a:p>
                      <a:pPr algn="l"/>
                      <a:r>
                        <a:rPr lang="en-SG" b="1" dirty="0">
                          <a:latin typeface="Arial" panose="020B0604020202020204" pitchFamily="34" charset="0"/>
                          <a:cs typeface="Arial" panose="020B0604020202020204" pitchFamily="34" charset="0"/>
                        </a:rPr>
                        <a:t>Country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SG" i="1" dirty="0">
                          <a:latin typeface="Arial" panose="020B0604020202020204" pitchFamily="34" charset="0"/>
                          <a:cs typeface="Arial" panose="020B0604020202020204" pitchFamily="34" charset="0"/>
                        </a:rPr>
                        <a:t>Singapore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87705318"/>
                  </a:ext>
                </a:extLst>
              </a:tr>
            </a:tbl>
          </a:graphicData>
        </a:graphic>
      </p:graphicFrame>
    </p:spTree>
    <p:extLst>
      <p:ext uri="{BB962C8B-B14F-4D97-AF65-F5344CB8AC3E}">
        <p14:creationId xmlns:p14="http://schemas.microsoft.com/office/powerpoint/2010/main" val="20761453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1055C-031E-E8F0-EB3C-86D7079260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52D999-82AC-13E1-817D-E43FF7E2B50A}"/>
              </a:ext>
            </a:extLst>
          </p:cNvPr>
          <p:cNvSpPr>
            <a:spLocks noGrp="1"/>
          </p:cNvSpPr>
          <p:nvPr>
            <p:ph type="title"/>
          </p:nvPr>
        </p:nvSpPr>
        <p:spPr/>
        <p:txBody>
          <a:bodyPr/>
          <a:lstStyle/>
          <a:p>
            <a:r>
              <a:rPr lang="en-US" b="1" dirty="0">
                <a:latin typeface="Arial" panose="020B0604020202020204" pitchFamily="34" charset="0"/>
                <a:cs typeface="Arial" panose="020B0604020202020204" pitchFamily="34" charset="0"/>
              </a:rPr>
              <a:t>Section 1: Entry Overview</a:t>
            </a:r>
            <a:endParaRPr lang="en-SG" dirty="0">
              <a:latin typeface="Arial" panose="020B0604020202020204" pitchFamily="34" charset="0"/>
              <a:cs typeface="Arial" panose="020B0604020202020204" pitchFamily="34" charset="0"/>
            </a:endParaRPr>
          </a:p>
        </p:txBody>
      </p:sp>
      <p:pic>
        <p:nvPicPr>
          <p:cNvPr id="9" name="Content Placeholder 8">
            <a:extLst>
              <a:ext uri="{FF2B5EF4-FFF2-40B4-BE49-F238E27FC236}">
                <a16:creationId xmlns:a16="http://schemas.microsoft.com/office/drawing/2014/main" id="{1B08B661-04F9-002B-2E9B-9A40FDB8480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709899" y="365125"/>
            <a:ext cx="1101886" cy="1137575"/>
          </a:xfrm>
        </p:spPr>
      </p:pic>
      <p:sp>
        <p:nvSpPr>
          <p:cNvPr id="4" name="TextBox 3">
            <a:extLst>
              <a:ext uri="{FF2B5EF4-FFF2-40B4-BE49-F238E27FC236}">
                <a16:creationId xmlns:a16="http://schemas.microsoft.com/office/drawing/2014/main" id="{E5D945B5-F640-E4AB-CDAF-8E9C57EF1A0E}"/>
              </a:ext>
            </a:extLst>
          </p:cNvPr>
          <p:cNvSpPr txBox="1"/>
          <p:nvPr/>
        </p:nvSpPr>
        <p:spPr>
          <a:xfrm>
            <a:off x="1298713" y="2186609"/>
            <a:ext cx="9856967" cy="369332"/>
          </a:xfrm>
          <a:prstGeom prst="rect">
            <a:avLst/>
          </a:prstGeom>
          <a:noFill/>
        </p:spPr>
        <p:txBody>
          <a:bodyPr wrap="square" rtlCol="0">
            <a:spAutoFit/>
          </a:bodyPr>
          <a:lstStyle/>
          <a:p>
            <a:r>
              <a:rPr lang="en-SG" dirty="0"/>
              <a:t>Insert text here.</a:t>
            </a:r>
          </a:p>
        </p:txBody>
      </p:sp>
    </p:spTree>
    <p:extLst>
      <p:ext uri="{BB962C8B-B14F-4D97-AF65-F5344CB8AC3E}">
        <p14:creationId xmlns:p14="http://schemas.microsoft.com/office/powerpoint/2010/main" val="8915854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F6DDCE-2DD2-AE47-9841-6882FF6E82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021F16-809E-7B61-B213-D2AAF20AC3D5}"/>
              </a:ext>
            </a:extLst>
          </p:cNvPr>
          <p:cNvSpPr>
            <a:spLocks noGrp="1"/>
          </p:cNvSpPr>
          <p:nvPr>
            <p:ph type="title"/>
          </p:nvPr>
        </p:nvSpPr>
        <p:spPr/>
        <p:txBody>
          <a:bodyPr/>
          <a:lstStyle/>
          <a:p>
            <a:r>
              <a:rPr lang="en-US" b="1" dirty="0">
                <a:latin typeface="Arial" panose="020B0604020202020204" pitchFamily="34" charset="0"/>
                <a:cs typeface="Arial" panose="020B0604020202020204" pitchFamily="34" charset="0"/>
              </a:rPr>
              <a:t>Section 2: Problem &amp; Context</a:t>
            </a:r>
            <a:endParaRPr lang="en-SG" dirty="0">
              <a:latin typeface="Arial" panose="020B0604020202020204" pitchFamily="34" charset="0"/>
              <a:cs typeface="Arial" panose="020B0604020202020204" pitchFamily="34" charset="0"/>
            </a:endParaRPr>
          </a:p>
        </p:txBody>
      </p:sp>
      <p:pic>
        <p:nvPicPr>
          <p:cNvPr id="9" name="Content Placeholder 8">
            <a:extLst>
              <a:ext uri="{FF2B5EF4-FFF2-40B4-BE49-F238E27FC236}">
                <a16:creationId xmlns:a16="http://schemas.microsoft.com/office/drawing/2014/main" id="{90771A5E-B388-3A2D-984A-697C03AC4E7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709899" y="365125"/>
            <a:ext cx="1101886" cy="1137575"/>
          </a:xfrm>
        </p:spPr>
      </p:pic>
      <p:sp>
        <p:nvSpPr>
          <p:cNvPr id="3" name="TextBox 2">
            <a:extLst>
              <a:ext uri="{FF2B5EF4-FFF2-40B4-BE49-F238E27FC236}">
                <a16:creationId xmlns:a16="http://schemas.microsoft.com/office/drawing/2014/main" id="{85DE1753-E20C-1474-9B92-9394F633FDB5}"/>
              </a:ext>
            </a:extLst>
          </p:cNvPr>
          <p:cNvSpPr txBox="1"/>
          <p:nvPr/>
        </p:nvSpPr>
        <p:spPr>
          <a:xfrm>
            <a:off x="1298713" y="2186609"/>
            <a:ext cx="9856967" cy="369332"/>
          </a:xfrm>
          <a:prstGeom prst="rect">
            <a:avLst/>
          </a:prstGeom>
          <a:noFill/>
        </p:spPr>
        <p:txBody>
          <a:bodyPr wrap="square" rtlCol="0">
            <a:spAutoFit/>
          </a:bodyPr>
          <a:lstStyle/>
          <a:p>
            <a:r>
              <a:rPr lang="en-SG" dirty="0"/>
              <a:t>Insert text here.</a:t>
            </a:r>
          </a:p>
        </p:txBody>
      </p:sp>
    </p:spTree>
    <p:extLst>
      <p:ext uri="{BB962C8B-B14F-4D97-AF65-F5344CB8AC3E}">
        <p14:creationId xmlns:p14="http://schemas.microsoft.com/office/powerpoint/2010/main" val="19785375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0F164E-E5DE-71E8-24F6-1C6F022A1D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6416ED-70B2-AAF9-B577-47983964D18E}"/>
              </a:ext>
            </a:extLst>
          </p:cNvPr>
          <p:cNvSpPr>
            <a:spLocks noGrp="1"/>
          </p:cNvSpPr>
          <p:nvPr>
            <p:ph type="title"/>
          </p:nvPr>
        </p:nvSpPr>
        <p:spPr/>
        <p:txBody>
          <a:bodyPr/>
          <a:lstStyle/>
          <a:p>
            <a:r>
              <a:rPr lang="en-US" b="1" dirty="0">
                <a:latin typeface="Arial" panose="020B0604020202020204" pitchFamily="34" charset="0"/>
                <a:cs typeface="Arial" panose="020B0604020202020204" pitchFamily="34" charset="0"/>
              </a:rPr>
              <a:t>Section 3: Strategy</a:t>
            </a:r>
            <a:endParaRPr lang="en-SG" dirty="0">
              <a:latin typeface="Arial" panose="020B0604020202020204" pitchFamily="34" charset="0"/>
              <a:cs typeface="Arial" panose="020B0604020202020204" pitchFamily="34" charset="0"/>
            </a:endParaRPr>
          </a:p>
        </p:txBody>
      </p:sp>
      <p:pic>
        <p:nvPicPr>
          <p:cNvPr id="9" name="Content Placeholder 8">
            <a:extLst>
              <a:ext uri="{FF2B5EF4-FFF2-40B4-BE49-F238E27FC236}">
                <a16:creationId xmlns:a16="http://schemas.microsoft.com/office/drawing/2014/main" id="{289656B4-1A99-DAA8-DE75-5FC76C50E01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709899" y="365125"/>
            <a:ext cx="1101886" cy="1137575"/>
          </a:xfrm>
        </p:spPr>
      </p:pic>
      <p:sp>
        <p:nvSpPr>
          <p:cNvPr id="3" name="TextBox 2">
            <a:extLst>
              <a:ext uri="{FF2B5EF4-FFF2-40B4-BE49-F238E27FC236}">
                <a16:creationId xmlns:a16="http://schemas.microsoft.com/office/drawing/2014/main" id="{F700B760-15D6-CF1D-1B8C-9BD036F217A7}"/>
              </a:ext>
            </a:extLst>
          </p:cNvPr>
          <p:cNvSpPr txBox="1"/>
          <p:nvPr/>
        </p:nvSpPr>
        <p:spPr>
          <a:xfrm>
            <a:off x="1298713" y="2186609"/>
            <a:ext cx="9856967" cy="369332"/>
          </a:xfrm>
          <a:prstGeom prst="rect">
            <a:avLst/>
          </a:prstGeom>
          <a:noFill/>
        </p:spPr>
        <p:txBody>
          <a:bodyPr wrap="square" rtlCol="0">
            <a:spAutoFit/>
          </a:bodyPr>
          <a:lstStyle/>
          <a:p>
            <a:r>
              <a:rPr lang="en-SG" dirty="0"/>
              <a:t>Insert text here.</a:t>
            </a:r>
          </a:p>
        </p:txBody>
      </p:sp>
    </p:spTree>
    <p:extLst>
      <p:ext uri="{BB962C8B-B14F-4D97-AF65-F5344CB8AC3E}">
        <p14:creationId xmlns:p14="http://schemas.microsoft.com/office/powerpoint/2010/main" val="28540960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31F3A0-A4B3-71E3-3CE9-6072F166EB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E4B053-C2D1-5073-D2C2-24FC9DC2D6BB}"/>
              </a:ext>
            </a:extLst>
          </p:cNvPr>
          <p:cNvSpPr>
            <a:spLocks noGrp="1"/>
          </p:cNvSpPr>
          <p:nvPr>
            <p:ph type="title"/>
          </p:nvPr>
        </p:nvSpPr>
        <p:spPr/>
        <p:txBody>
          <a:bodyPr/>
          <a:lstStyle/>
          <a:p>
            <a:r>
              <a:rPr lang="en-US" b="1" dirty="0">
                <a:latin typeface="Arial" panose="020B0604020202020204" pitchFamily="34" charset="0"/>
                <a:cs typeface="Arial" panose="020B0604020202020204" pitchFamily="34" charset="0"/>
              </a:rPr>
              <a:t>Section 4: Execution</a:t>
            </a:r>
            <a:endParaRPr lang="en-SG" dirty="0">
              <a:latin typeface="Arial" panose="020B0604020202020204" pitchFamily="34" charset="0"/>
              <a:cs typeface="Arial" panose="020B0604020202020204" pitchFamily="34" charset="0"/>
            </a:endParaRPr>
          </a:p>
        </p:txBody>
      </p:sp>
      <p:pic>
        <p:nvPicPr>
          <p:cNvPr id="9" name="Content Placeholder 8">
            <a:extLst>
              <a:ext uri="{FF2B5EF4-FFF2-40B4-BE49-F238E27FC236}">
                <a16:creationId xmlns:a16="http://schemas.microsoft.com/office/drawing/2014/main" id="{DC870AD7-CC0A-F7CC-5C1D-33F64F57CD3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709899" y="365125"/>
            <a:ext cx="1101886" cy="1137575"/>
          </a:xfrm>
        </p:spPr>
      </p:pic>
      <p:sp>
        <p:nvSpPr>
          <p:cNvPr id="3" name="TextBox 2">
            <a:extLst>
              <a:ext uri="{FF2B5EF4-FFF2-40B4-BE49-F238E27FC236}">
                <a16:creationId xmlns:a16="http://schemas.microsoft.com/office/drawing/2014/main" id="{F9E405B5-AA45-AEB0-0078-D8FD8E6D2A9A}"/>
              </a:ext>
            </a:extLst>
          </p:cNvPr>
          <p:cNvSpPr txBox="1"/>
          <p:nvPr/>
        </p:nvSpPr>
        <p:spPr>
          <a:xfrm>
            <a:off x="1298713" y="2186609"/>
            <a:ext cx="9856967" cy="369332"/>
          </a:xfrm>
          <a:prstGeom prst="rect">
            <a:avLst/>
          </a:prstGeom>
          <a:noFill/>
        </p:spPr>
        <p:txBody>
          <a:bodyPr wrap="square" rtlCol="0">
            <a:spAutoFit/>
          </a:bodyPr>
          <a:lstStyle/>
          <a:p>
            <a:r>
              <a:rPr lang="en-SG" dirty="0"/>
              <a:t>Insert text here.</a:t>
            </a:r>
          </a:p>
        </p:txBody>
      </p:sp>
    </p:spTree>
    <p:extLst>
      <p:ext uri="{BB962C8B-B14F-4D97-AF65-F5344CB8AC3E}">
        <p14:creationId xmlns:p14="http://schemas.microsoft.com/office/powerpoint/2010/main" val="36366166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9CC536-78C2-C7C4-28A0-FA67D3237B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BE1AEF-A789-D148-8F88-9EB61C0A527C}"/>
              </a:ext>
            </a:extLst>
          </p:cNvPr>
          <p:cNvSpPr>
            <a:spLocks noGrp="1"/>
          </p:cNvSpPr>
          <p:nvPr>
            <p:ph type="title"/>
          </p:nvPr>
        </p:nvSpPr>
        <p:spPr/>
        <p:txBody>
          <a:bodyPr/>
          <a:lstStyle/>
          <a:p>
            <a:r>
              <a:rPr lang="en-US" b="1" dirty="0">
                <a:latin typeface="Arial" panose="020B0604020202020204" pitchFamily="34" charset="0"/>
                <a:cs typeface="Arial" panose="020B0604020202020204" pitchFamily="34" charset="0"/>
              </a:rPr>
              <a:t>Section 5: Community Response &amp; Trust</a:t>
            </a:r>
            <a:endParaRPr lang="en-SG" dirty="0">
              <a:latin typeface="Arial" panose="020B0604020202020204" pitchFamily="34" charset="0"/>
              <a:cs typeface="Arial" panose="020B0604020202020204" pitchFamily="34" charset="0"/>
            </a:endParaRPr>
          </a:p>
        </p:txBody>
      </p:sp>
      <p:pic>
        <p:nvPicPr>
          <p:cNvPr id="9" name="Content Placeholder 8">
            <a:extLst>
              <a:ext uri="{FF2B5EF4-FFF2-40B4-BE49-F238E27FC236}">
                <a16:creationId xmlns:a16="http://schemas.microsoft.com/office/drawing/2014/main" id="{F4330B3B-3D08-B1AA-AEC7-25BDBB664F3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709899" y="365125"/>
            <a:ext cx="1101886" cy="1137575"/>
          </a:xfrm>
        </p:spPr>
      </p:pic>
      <p:sp>
        <p:nvSpPr>
          <p:cNvPr id="3" name="TextBox 2">
            <a:extLst>
              <a:ext uri="{FF2B5EF4-FFF2-40B4-BE49-F238E27FC236}">
                <a16:creationId xmlns:a16="http://schemas.microsoft.com/office/drawing/2014/main" id="{47F4FBB9-ABA3-4100-BD15-45275AFF71E0}"/>
              </a:ext>
            </a:extLst>
          </p:cNvPr>
          <p:cNvSpPr txBox="1"/>
          <p:nvPr/>
        </p:nvSpPr>
        <p:spPr>
          <a:xfrm>
            <a:off x="1298713" y="2186609"/>
            <a:ext cx="9856967" cy="369332"/>
          </a:xfrm>
          <a:prstGeom prst="rect">
            <a:avLst/>
          </a:prstGeom>
          <a:noFill/>
        </p:spPr>
        <p:txBody>
          <a:bodyPr wrap="square" rtlCol="0">
            <a:spAutoFit/>
          </a:bodyPr>
          <a:lstStyle/>
          <a:p>
            <a:r>
              <a:rPr lang="en-SG" dirty="0"/>
              <a:t>Insert text here.</a:t>
            </a:r>
          </a:p>
        </p:txBody>
      </p:sp>
    </p:spTree>
    <p:extLst>
      <p:ext uri="{BB962C8B-B14F-4D97-AF65-F5344CB8AC3E}">
        <p14:creationId xmlns:p14="http://schemas.microsoft.com/office/powerpoint/2010/main" val="1170609330"/>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0e24d86-e298-47e5-84fe-ea69641ba16f">
      <Terms xmlns="http://schemas.microsoft.com/office/infopath/2007/PartnerControls"/>
    </lcf76f155ced4ddcb4097134ff3c332f>
    <TaxCatchAll xmlns="340fc91c-60a7-40b2-b73e-722f7bcbb219"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FC8B728411FC940B80B6FB6F7EDE20F" ma:contentTypeVersion="17" ma:contentTypeDescription="Create a new document." ma:contentTypeScope="" ma:versionID="f7aab6fcf7408996001f2fc7e8ae1a4a">
  <xsd:schema xmlns:xsd="http://www.w3.org/2001/XMLSchema" xmlns:xs="http://www.w3.org/2001/XMLSchema" xmlns:p="http://schemas.microsoft.com/office/2006/metadata/properties" xmlns:ns2="70e24d86-e298-47e5-84fe-ea69641ba16f" xmlns:ns3="340fc91c-60a7-40b2-b73e-722f7bcbb219" targetNamespace="http://schemas.microsoft.com/office/2006/metadata/properties" ma:root="true" ma:fieldsID="2544a7c9eb19ddc2f0b9aad4c2eaad17" ns2:_="" ns3:_="">
    <xsd:import namespace="70e24d86-e298-47e5-84fe-ea69641ba16f"/>
    <xsd:import namespace="340fc91c-60a7-40b2-b73e-722f7bcbb219"/>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0e24d86-e298-47e5-84fe-ea69641ba16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3da1ff4c-b053-4e9e-95de-6598dd1f881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40fc91c-60a7-40b2-b73e-722f7bcbb219"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24ff7d44-ac87-465f-8cee-da6991c84794}" ma:internalName="TaxCatchAll" ma:showField="CatchAllData" ma:web="340fc91c-60a7-40b2-b73e-722f7bcbb21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BE7825F-3CBF-4D35-B415-E59CD18F7F3C}">
  <ds:schemaRefs>
    <ds:schemaRef ds:uri="http://schemas.microsoft.com/sharepoint/v3/contenttype/forms"/>
  </ds:schemaRefs>
</ds:datastoreItem>
</file>

<file path=customXml/itemProps2.xml><?xml version="1.0" encoding="utf-8"?>
<ds:datastoreItem xmlns:ds="http://schemas.openxmlformats.org/officeDocument/2006/customXml" ds:itemID="{D6FFCA9A-726A-49D4-9FF7-90DBD7FE854F}">
  <ds:schemaRefs>
    <ds:schemaRef ds:uri="http://schemas.microsoft.com/office/2006/metadata/properties"/>
    <ds:schemaRef ds:uri="http://schemas.microsoft.com/office/infopath/2007/PartnerControls"/>
    <ds:schemaRef ds:uri="70e24d86-e298-47e5-84fe-ea69641ba16f"/>
    <ds:schemaRef ds:uri="340fc91c-60a7-40b2-b73e-722f7bcbb219"/>
  </ds:schemaRefs>
</ds:datastoreItem>
</file>

<file path=customXml/itemProps3.xml><?xml version="1.0" encoding="utf-8"?>
<ds:datastoreItem xmlns:ds="http://schemas.openxmlformats.org/officeDocument/2006/customXml" ds:itemID="{AE870893-A639-48F8-B84B-B5B5F2BA45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0e24d86-e298-47e5-84fe-ea69641ba16f"/>
    <ds:schemaRef ds:uri="340fc91c-60a7-40b2-b73e-722f7bcbb21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Retrospect</Template>
  <TotalTime>180</TotalTime>
  <Words>1079</Words>
  <Application>Microsoft Office PowerPoint</Application>
  <PresentationFormat>Widescreen</PresentationFormat>
  <Paragraphs>94</Paragraphs>
  <Slides>13</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Retrospect</vt:lpstr>
      <vt:lpstr>PowerPoint Presentation</vt:lpstr>
      <vt:lpstr>Submission Structure</vt:lpstr>
      <vt:lpstr>Terms &amp; Conditions</vt:lpstr>
      <vt:lpstr>Award Entry Form</vt:lpstr>
      <vt:lpstr>Section 1: Entry Overview</vt:lpstr>
      <vt:lpstr>Section 2: Problem &amp; Context</vt:lpstr>
      <vt:lpstr>Section 3: Strategy</vt:lpstr>
      <vt:lpstr>Section 4: Execution</vt:lpstr>
      <vt:lpstr>Section 5: Community Response &amp; Trust</vt:lpstr>
      <vt:lpstr>Section 6: Impact &amp; Outcomes</vt:lpstr>
      <vt:lpstr>Section 7: Reflection</vt:lpstr>
      <vt:lpstr>Section 8: Supporting Materials</vt:lpstr>
      <vt:lpstr>Declaration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Norsheela Faheen</dc:creator>
  <cp:lastModifiedBy>Norsheela Faheen</cp:lastModifiedBy>
  <cp:revision>74</cp:revision>
  <dcterms:created xsi:type="dcterms:W3CDTF">2026-04-09T06:42:39Z</dcterms:created>
  <dcterms:modified xsi:type="dcterms:W3CDTF">2026-07-31T04:06:21Z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0x0101004FC8B728411FC940B80B6FB6F7EDE20F</vt:lpwstr>
  </property>
  <property fmtid="{D5CDD505-2E9C-101B-9397-08002B2CF9AE}" pid="3" name="MediaServiceImageTags">
    <vt:lpwstr/>
  </property>
</Properties>
</file>